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844733d79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b844733d7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b844733d79_5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b844733d79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844733d79_5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844733d79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b844733d79_5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b844733d79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b844733d79_5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b844733d79_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b844733d79_5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b844733d79_5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844733d79_5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844733d79_5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844733d79_5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844733d79_5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b844733d79_5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b844733d79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844733d79_5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844733d79_5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844733d79_5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844733d79_5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71a1d306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e71a1d30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b844733d79_5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b844733d79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719d5b35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719d5b3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pic>
        <p:nvPicPr>
          <p:cNvPr descr="Celestia-R1---OverlayContentHD.png" id="12" name="Google Shape;12;p2"/>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3" name="Google Shape;13;p2"/>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6" name="Shape 76"/>
        <p:cNvGrpSpPr/>
        <p:nvPr/>
      </p:nvGrpSpPr>
      <p:grpSpPr>
        <a:xfrm>
          <a:off x="0" y="0"/>
          <a:ext cx="0" cy="0"/>
          <a:chOff x="0" y="0"/>
          <a:chExt cx="0" cy="0"/>
        </a:xfrm>
      </p:grpSpPr>
      <p:pic>
        <p:nvPicPr>
          <p:cNvPr descr="Celestia-R1---OverlayContentHD.png" id="77" name="Google Shape;77;p11"/>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8" name="Google Shape;78;p11"/>
          <p:cNvSpPr txBox="1"/>
          <p:nvPr>
            <p:ph type="title"/>
          </p:nvPr>
        </p:nvSpPr>
        <p:spPr>
          <a:xfrm>
            <a:off x="685800" y="4732865"/>
            <a:ext cx="1013142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Arial"/>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p:nvPr>
            <p:ph idx="2" type="pic"/>
          </p:nvPr>
        </p:nvSpPr>
        <p:spPr>
          <a:xfrm>
            <a:off x="1371600" y="932112"/>
            <a:ext cx="8759827" cy="3164976"/>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txBody>
          <a:bodyPr anchorCtr="0" anchor="t" bIns="45700" lIns="91425" spcFirstLastPara="1" rIns="91425" wrap="square" tIns="45700">
            <a:noAutofit/>
          </a:bodyPr>
          <a:lstStyle>
            <a:lvl1pPr lvl="0" marR="0" rtl="0" algn="ctr">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lvl="1"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2pPr>
            <a:lvl3pPr lvl="2"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3pPr>
            <a:lvl4pPr lvl="3"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4pPr>
            <a:lvl5pPr lvl="4"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5pPr>
            <a:lvl6pPr lvl="5"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6pPr>
            <a:lvl7pPr lvl="6"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7pPr>
            <a:lvl8pPr lvl="7"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8pPr>
            <a:lvl9pPr lvl="8" marR="0" rtl="0" algn="l">
              <a:spcBef>
                <a:spcPts val="1000"/>
              </a:spcBef>
              <a:spcAft>
                <a:spcPts val="10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80" name="Google Shape;80;p11"/>
          <p:cNvSpPr txBox="1"/>
          <p:nvPr>
            <p:ph idx="1" type="body"/>
          </p:nvPr>
        </p:nvSpPr>
        <p:spPr>
          <a:xfrm>
            <a:off x="685800" y="5299603"/>
            <a:ext cx="10131427"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81" name="Google Shape;81;p11"/>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4" name="Shape 84"/>
        <p:cNvGrpSpPr/>
        <p:nvPr/>
      </p:nvGrpSpPr>
      <p:grpSpPr>
        <a:xfrm>
          <a:off x="0" y="0"/>
          <a:ext cx="0" cy="0"/>
          <a:chOff x="0" y="0"/>
          <a:chExt cx="0" cy="0"/>
        </a:xfrm>
      </p:grpSpPr>
      <p:pic>
        <p:nvPicPr>
          <p:cNvPr descr="Celestia-R1---OverlayContentHD.png" id="85" name="Google Shape;85;p12"/>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86" name="Google Shape;86;p12"/>
          <p:cNvSpPr txBox="1"/>
          <p:nvPr>
            <p:ph type="title"/>
          </p:nvPr>
        </p:nvSpPr>
        <p:spPr>
          <a:xfrm>
            <a:off x="685801" y="609601"/>
            <a:ext cx="10131427" cy="3124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Arial"/>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2"/>
          <p:cNvSpPr txBox="1"/>
          <p:nvPr>
            <p:ph idx="1" type="body"/>
          </p:nvPr>
        </p:nvSpPr>
        <p:spPr>
          <a:xfrm>
            <a:off x="685800" y="4343400"/>
            <a:ext cx="10131428"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88" name="Google Shape;88;p12"/>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2"/>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1" name="Shape 91"/>
        <p:cNvGrpSpPr/>
        <p:nvPr/>
      </p:nvGrpSpPr>
      <p:grpSpPr>
        <a:xfrm>
          <a:off x="0" y="0"/>
          <a:ext cx="0" cy="0"/>
          <a:chOff x="0" y="0"/>
          <a:chExt cx="0" cy="0"/>
        </a:xfrm>
      </p:grpSpPr>
      <p:pic>
        <p:nvPicPr>
          <p:cNvPr descr="Celestia-R1---OverlayContentHD.png" id="92" name="Google Shape;92;p1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93" name="Google Shape;93;p13"/>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Arial"/>
              <a:buNone/>
            </a:pPr>
            <a:r>
              <a:rPr b="0" lang="en-IN" sz="8000" cap="none">
                <a:solidFill>
                  <a:schemeClr val="lt1"/>
                </a:solidFill>
                <a:latin typeface="Arial"/>
                <a:ea typeface="Arial"/>
                <a:cs typeface="Arial"/>
                <a:sym typeface="Arial"/>
              </a:rPr>
              <a:t>”</a:t>
            </a:r>
            <a:endParaRPr/>
          </a:p>
        </p:txBody>
      </p:sp>
      <p:sp>
        <p:nvSpPr>
          <p:cNvPr id="94" name="Google Shape;94;p13"/>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Arial"/>
              <a:buNone/>
            </a:pPr>
            <a:r>
              <a:rPr b="0" lang="en-IN" sz="8000" cap="none">
                <a:solidFill>
                  <a:schemeClr val="lt1"/>
                </a:solidFill>
                <a:latin typeface="Arial"/>
                <a:ea typeface="Arial"/>
                <a:cs typeface="Arial"/>
                <a:sym typeface="Arial"/>
              </a:rPr>
              <a:t>“</a:t>
            </a:r>
            <a:endParaRPr/>
          </a:p>
        </p:txBody>
      </p:sp>
      <p:sp>
        <p:nvSpPr>
          <p:cNvPr id="95" name="Google Shape;95;p13"/>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Arial"/>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3"/>
          <p:cNvSpPr txBox="1"/>
          <p:nvPr>
            <p:ph idx="1" type="body"/>
          </p:nvPr>
        </p:nvSpPr>
        <p:spPr>
          <a:xfrm>
            <a:off x="1097875" y="3352800"/>
            <a:ext cx="9339184"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1800"/>
              <a:buFont typeface="Arial"/>
              <a:buNone/>
              <a:defRPr/>
            </a:lvl1pPr>
            <a:lvl2pPr indent="-228600" lvl="1" marL="914400" algn="l">
              <a:spcBef>
                <a:spcPts val="1000"/>
              </a:spcBef>
              <a:spcAft>
                <a:spcPts val="0"/>
              </a:spcAft>
              <a:buSzPts val="1600"/>
              <a:buFont typeface="Arial"/>
              <a:buNone/>
              <a:defRPr/>
            </a:lvl2pPr>
            <a:lvl3pPr indent="-228600" lvl="2" marL="1371600" algn="l">
              <a:spcBef>
                <a:spcPts val="1000"/>
              </a:spcBef>
              <a:spcAft>
                <a:spcPts val="0"/>
              </a:spcAft>
              <a:buSzPts val="1400"/>
              <a:buFont typeface="Arial"/>
              <a:buNone/>
              <a:defRPr/>
            </a:lvl3pPr>
            <a:lvl4pPr indent="-228600" lvl="3" marL="1828800" algn="l">
              <a:spcBef>
                <a:spcPts val="1000"/>
              </a:spcBef>
              <a:spcAft>
                <a:spcPts val="0"/>
              </a:spcAft>
              <a:buSzPts val="1200"/>
              <a:buFont typeface="Arial"/>
              <a:buNone/>
              <a:defRPr/>
            </a:lvl4pPr>
            <a:lvl5pPr indent="-228600" lvl="4" marL="2286000" algn="l">
              <a:spcBef>
                <a:spcPts val="1000"/>
              </a:spcBef>
              <a:spcAft>
                <a:spcPts val="0"/>
              </a:spcAft>
              <a:buSzPts val="1200"/>
              <a:buFont typeface="Arial"/>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97" name="Google Shape;97;p13"/>
          <p:cNvSpPr txBox="1"/>
          <p:nvPr>
            <p:ph idx="2" type="body"/>
          </p:nvPr>
        </p:nvSpPr>
        <p:spPr>
          <a:xfrm>
            <a:off x="687465" y="4343400"/>
            <a:ext cx="10152367"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98" name="Google Shape;98;p1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1" name="Shape 101"/>
        <p:cNvGrpSpPr/>
        <p:nvPr/>
      </p:nvGrpSpPr>
      <p:grpSpPr>
        <a:xfrm>
          <a:off x="0" y="0"/>
          <a:ext cx="0" cy="0"/>
          <a:chOff x="0" y="0"/>
          <a:chExt cx="0" cy="0"/>
        </a:xfrm>
      </p:grpSpPr>
      <p:pic>
        <p:nvPicPr>
          <p:cNvPr descr="Celestia-R1---OverlayContentHD.png" id="102" name="Google Shape;102;p14"/>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03" name="Google Shape;103;p14"/>
          <p:cNvSpPr txBox="1"/>
          <p:nvPr>
            <p:ph type="title"/>
          </p:nvPr>
        </p:nvSpPr>
        <p:spPr>
          <a:xfrm>
            <a:off x="685802" y="3308581"/>
            <a:ext cx="10131425"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200"/>
              <a:buFont typeface="Arial"/>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4"/>
          <p:cNvSpPr txBox="1"/>
          <p:nvPr>
            <p:ph idx="1" type="body"/>
          </p:nvPr>
        </p:nvSpPr>
        <p:spPr>
          <a:xfrm>
            <a:off x="685801" y="4777381"/>
            <a:ext cx="10131426"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05" name="Google Shape;105;p14"/>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4"/>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08" name="Shape 108"/>
        <p:cNvGrpSpPr/>
        <p:nvPr/>
      </p:nvGrpSpPr>
      <p:grpSpPr>
        <a:xfrm>
          <a:off x="0" y="0"/>
          <a:ext cx="0" cy="0"/>
          <a:chOff x="0" y="0"/>
          <a:chExt cx="0" cy="0"/>
        </a:xfrm>
      </p:grpSpPr>
      <p:pic>
        <p:nvPicPr>
          <p:cNvPr descr="Celestia-R1---OverlayContentHD.png" id="109" name="Google Shape;109;p15"/>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10" name="Google Shape;110;p15"/>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Arial"/>
              <a:buNone/>
            </a:pPr>
            <a:r>
              <a:rPr b="0" lang="en-IN" sz="8000" cap="none">
                <a:solidFill>
                  <a:schemeClr val="lt1"/>
                </a:solidFill>
                <a:latin typeface="Arial"/>
                <a:ea typeface="Arial"/>
                <a:cs typeface="Arial"/>
                <a:sym typeface="Arial"/>
              </a:rPr>
              <a:t>”</a:t>
            </a:r>
            <a:endParaRPr/>
          </a:p>
        </p:txBody>
      </p:sp>
      <p:sp>
        <p:nvSpPr>
          <p:cNvPr id="111" name="Google Shape;111;p15"/>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Arial"/>
              <a:buNone/>
            </a:pPr>
            <a:r>
              <a:rPr b="0" lang="en-IN" sz="8000" cap="none">
                <a:solidFill>
                  <a:schemeClr val="lt1"/>
                </a:solidFill>
                <a:latin typeface="Arial"/>
                <a:ea typeface="Arial"/>
                <a:cs typeface="Arial"/>
                <a:sym typeface="Arial"/>
              </a:rPr>
              <a:t>“</a:t>
            </a:r>
            <a:endParaRPr/>
          </a:p>
        </p:txBody>
      </p:sp>
      <p:sp>
        <p:nvSpPr>
          <p:cNvPr id="112" name="Google Shape;112;p15"/>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Arial"/>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5"/>
          <p:cNvSpPr txBox="1"/>
          <p:nvPr>
            <p:ph idx="1" type="body"/>
          </p:nvPr>
        </p:nvSpPr>
        <p:spPr>
          <a:xfrm>
            <a:off x="685800" y="3886200"/>
            <a:ext cx="10135436" cy="88900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400"/>
              <a:buNone/>
              <a:defRPr b="0" sz="2400" cap="none">
                <a:solidFill>
                  <a:schemeClr val="lt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14" name="Google Shape;114;p15"/>
          <p:cNvSpPr txBox="1"/>
          <p:nvPr>
            <p:ph idx="2" type="body"/>
          </p:nvPr>
        </p:nvSpPr>
        <p:spPr>
          <a:xfrm>
            <a:off x="685799" y="4775200"/>
            <a:ext cx="10135436" cy="10160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15" name="Google Shape;115;p15"/>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5"/>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18" name="Shape 118"/>
        <p:cNvGrpSpPr/>
        <p:nvPr/>
      </p:nvGrpSpPr>
      <p:grpSpPr>
        <a:xfrm>
          <a:off x="0" y="0"/>
          <a:ext cx="0" cy="0"/>
          <a:chOff x="0" y="0"/>
          <a:chExt cx="0" cy="0"/>
        </a:xfrm>
      </p:grpSpPr>
      <p:pic>
        <p:nvPicPr>
          <p:cNvPr descr="Celestia-R1---OverlayContentHD.png" id="119" name="Google Shape;119;p1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20" name="Google Shape;120;p16"/>
          <p:cNvSpPr txBox="1"/>
          <p:nvPr>
            <p:ph type="title"/>
          </p:nvPr>
        </p:nvSpPr>
        <p:spPr>
          <a:xfrm>
            <a:off x="685801" y="609601"/>
            <a:ext cx="10131427"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Arial"/>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6"/>
          <p:cNvSpPr txBox="1"/>
          <p:nvPr>
            <p:ph idx="1" type="body"/>
          </p:nvPr>
        </p:nvSpPr>
        <p:spPr>
          <a:xfrm>
            <a:off x="685801" y="3505200"/>
            <a:ext cx="10131428"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800"/>
              <a:buNone/>
              <a:defRPr b="0" sz="2800" cap="none">
                <a:solidFill>
                  <a:schemeClr val="lt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22" name="Google Shape;122;p16"/>
          <p:cNvSpPr txBox="1"/>
          <p:nvPr>
            <p:ph idx="2" type="body"/>
          </p:nvPr>
        </p:nvSpPr>
        <p:spPr>
          <a:xfrm>
            <a:off x="685800" y="4343400"/>
            <a:ext cx="10131428" cy="1447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23" name="Google Shape;123;p16"/>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6"/>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6" name="Shape 126"/>
        <p:cNvGrpSpPr/>
        <p:nvPr/>
      </p:nvGrpSpPr>
      <p:grpSpPr>
        <a:xfrm>
          <a:off x="0" y="0"/>
          <a:ext cx="0" cy="0"/>
          <a:chOff x="0" y="0"/>
          <a:chExt cx="0" cy="0"/>
        </a:xfrm>
      </p:grpSpPr>
      <p:pic>
        <p:nvPicPr>
          <p:cNvPr descr="Celestia-R1---OverlayContentHD.png" id="127" name="Google Shape;127;p17"/>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28" name="Google Shape;128;p17"/>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7"/>
          <p:cNvSpPr txBox="1"/>
          <p:nvPr>
            <p:ph idx="1" type="body"/>
          </p:nvPr>
        </p:nvSpPr>
        <p:spPr>
          <a:xfrm rot="5400000">
            <a:off x="3926947" y="-1099079"/>
            <a:ext cx="3649133" cy="10131425"/>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30" name="Google Shape;130;p1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pic>
        <p:nvPicPr>
          <p:cNvPr descr="Celestia-R1---OverlayContentHD.png" id="134" name="Google Shape;134;p1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35" name="Google Shape;135;p18"/>
          <p:cNvSpPr txBox="1"/>
          <p:nvPr>
            <p:ph type="title"/>
          </p:nvPr>
        </p:nvSpPr>
        <p:spPr>
          <a:xfrm rot="5400000">
            <a:off x="7147151" y="2121124"/>
            <a:ext cx="5181601" cy="2158552"/>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8"/>
          <p:cNvSpPr txBox="1"/>
          <p:nvPr>
            <p:ph idx="1" type="body"/>
          </p:nvPr>
        </p:nvSpPr>
        <p:spPr>
          <a:xfrm rot="5400000">
            <a:off x="2011058" y="-715658"/>
            <a:ext cx="5181600" cy="7832116"/>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37" name="Google Shape;137;p18"/>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8"/>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pic>
        <p:nvPicPr>
          <p:cNvPr descr="Celestia-R1---OverlayContentHD.png" id="17" name="Google Shape;17;p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8" name="Google Shape;18;p3"/>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20" name="Google Shape;20;p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descr="Celestia-R1---OverlayTitleHD.png" id="24" name="Google Shape;24;p4"/>
          <p:cNvPicPr preferRelativeResize="0"/>
          <p:nvPr/>
        </p:nvPicPr>
        <p:blipFill rotWithShape="1">
          <a:blip r:embed="rId3">
            <a:alphaModFix/>
          </a:blip>
          <a:srcRect b="0" l="0" r="0" t="0"/>
          <a:stretch/>
        </p:blipFill>
        <p:spPr>
          <a:xfrm>
            <a:off x="0" y="0"/>
            <a:ext cx="12188825" cy="6856214"/>
          </a:xfrm>
          <a:prstGeom prst="rect">
            <a:avLst/>
          </a:prstGeom>
          <a:noFill/>
          <a:ln>
            <a:noFill/>
          </a:ln>
        </p:spPr>
      </p:pic>
      <p:sp>
        <p:nvSpPr>
          <p:cNvPr id="25" name="Google Shape;25;p4"/>
          <p:cNvSpPr txBox="1"/>
          <p:nvPr>
            <p:ph type="ctrTitle"/>
          </p:nvPr>
        </p:nvSpPr>
        <p:spPr>
          <a:xfrm>
            <a:off x="3962399" y="1964267"/>
            <a:ext cx="7197726" cy="2421464"/>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lt1"/>
              </a:buClr>
              <a:buSzPts val="4800"/>
              <a:buFont typeface="Arial"/>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 type="subTitle"/>
          </p:nvPr>
        </p:nvSpPr>
        <p:spPr>
          <a:xfrm>
            <a:off x="3962399" y="4385732"/>
            <a:ext cx="7197726" cy="1405467"/>
          </a:xfrm>
          <a:prstGeom prst="rect">
            <a:avLst/>
          </a:prstGeom>
          <a:noFill/>
          <a:ln>
            <a:noFill/>
          </a:ln>
        </p:spPr>
        <p:txBody>
          <a:bodyPr anchorCtr="0" anchor="t" bIns="45700" lIns="91425" spcFirstLastPara="1" rIns="91425" wrap="square" tIns="45700">
            <a:normAutofit/>
          </a:bodyPr>
          <a:lstStyle>
            <a:lvl1pPr lvl="0" algn="r">
              <a:spcBef>
                <a:spcPts val="0"/>
              </a:spcBef>
              <a:spcAft>
                <a:spcPts val="0"/>
              </a:spcAft>
              <a:buSzPts val="1800"/>
              <a:buNone/>
              <a:defRPr sz="1800" cap="none">
                <a:solidFill>
                  <a:schemeClr val="lt1"/>
                </a:solidFill>
              </a:defRPr>
            </a:lvl1pPr>
            <a:lvl2pPr lvl="1" algn="ctr">
              <a:spcBef>
                <a:spcPts val="1000"/>
              </a:spcBef>
              <a:spcAft>
                <a:spcPts val="0"/>
              </a:spcAft>
              <a:buSzPts val="1600"/>
              <a:buNone/>
              <a:defRPr>
                <a:solidFill>
                  <a:schemeClr val="lt1"/>
                </a:solidFill>
              </a:defRPr>
            </a:lvl2pPr>
            <a:lvl3pPr lvl="2" algn="ctr">
              <a:spcBef>
                <a:spcPts val="1000"/>
              </a:spcBef>
              <a:spcAft>
                <a:spcPts val="0"/>
              </a:spcAft>
              <a:buSzPts val="1400"/>
              <a:buNone/>
              <a:defRPr>
                <a:solidFill>
                  <a:schemeClr val="lt1"/>
                </a:solidFill>
              </a:defRPr>
            </a:lvl3pPr>
            <a:lvl4pPr lvl="3" algn="ctr">
              <a:spcBef>
                <a:spcPts val="1000"/>
              </a:spcBef>
              <a:spcAft>
                <a:spcPts val="0"/>
              </a:spcAft>
              <a:buSzPts val="1200"/>
              <a:buNone/>
              <a:defRPr>
                <a:solidFill>
                  <a:schemeClr val="lt1"/>
                </a:solidFill>
              </a:defRPr>
            </a:lvl4pPr>
            <a:lvl5pPr lvl="4" algn="ctr">
              <a:spcBef>
                <a:spcPts val="1000"/>
              </a:spcBef>
              <a:spcAft>
                <a:spcPts val="0"/>
              </a:spcAft>
              <a:buSzPts val="1200"/>
              <a:buNone/>
              <a:defRPr>
                <a:solidFill>
                  <a:schemeClr val="lt1"/>
                </a:solidFill>
              </a:defRPr>
            </a:lvl5pPr>
            <a:lvl6pPr lvl="5" algn="ctr">
              <a:spcBef>
                <a:spcPts val="1000"/>
              </a:spcBef>
              <a:spcAft>
                <a:spcPts val="0"/>
              </a:spcAft>
              <a:buSzPts val="1200"/>
              <a:buNone/>
              <a:defRPr>
                <a:solidFill>
                  <a:schemeClr val="lt1"/>
                </a:solidFill>
              </a:defRPr>
            </a:lvl6pPr>
            <a:lvl7pPr lvl="6" algn="ctr">
              <a:spcBef>
                <a:spcPts val="1000"/>
              </a:spcBef>
              <a:spcAft>
                <a:spcPts val="0"/>
              </a:spcAft>
              <a:buSzPts val="1200"/>
              <a:buNone/>
              <a:defRPr>
                <a:solidFill>
                  <a:schemeClr val="lt1"/>
                </a:solidFill>
              </a:defRPr>
            </a:lvl7pPr>
            <a:lvl8pPr lvl="7" algn="ctr">
              <a:spcBef>
                <a:spcPts val="1000"/>
              </a:spcBef>
              <a:spcAft>
                <a:spcPts val="0"/>
              </a:spcAft>
              <a:buSzPts val="1200"/>
              <a:buNone/>
              <a:defRPr>
                <a:solidFill>
                  <a:schemeClr val="lt1"/>
                </a:solidFill>
              </a:defRPr>
            </a:lvl8pPr>
            <a:lvl9pPr lvl="8" algn="ctr">
              <a:spcBef>
                <a:spcPts val="1000"/>
              </a:spcBef>
              <a:spcAft>
                <a:spcPts val="1000"/>
              </a:spcAft>
              <a:buSzPts val="1200"/>
              <a:buNone/>
              <a:defRPr>
                <a:solidFill>
                  <a:schemeClr val="lt1"/>
                </a:solidFill>
              </a:defRPr>
            </a:lvl9pPr>
          </a:lstStyle>
          <a:p/>
        </p:txBody>
      </p:sp>
      <p:sp>
        <p:nvSpPr>
          <p:cNvPr id="27" name="Google Shape;27;p4"/>
          <p:cNvSpPr txBox="1"/>
          <p:nvPr>
            <p:ph idx="10" type="dt"/>
          </p:nvPr>
        </p:nvSpPr>
        <p:spPr>
          <a:xfrm>
            <a:off x="8932558"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3962399" y="5870575"/>
            <a:ext cx="4893958"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10608958"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pic>
        <p:nvPicPr>
          <p:cNvPr descr="Celestia-R1---OverlayContentHD.png" id="31" name="Google Shape;31;p5"/>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32" name="Google Shape;32;p5"/>
          <p:cNvSpPr txBox="1"/>
          <p:nvPr>
            <p:ph type="title"/>
          </p:nvPr>
        </p:nvSpPr>
        <p:spPr>
          <a:xfrm>
            <a:off x="685800" y="3308581"/>
            <a:ext cx="10131427"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4000"/>
              <a:buFont typeface="Arial"/>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 type="body"/>
          </p:nvPr>
        </p:nvSpPr>
        <p:spPr>
          <a:xfrm>
            <a:off x="685799" y="4777381"/>
            <a:ext cx="1013142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000"/>
              <a:buNone/>
              <a:defRPr sz="2000" cap="none">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34" name="Google Shape;34;p5"/>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pic>
        <p:nvPicPr>
          <p:cNvPr descr="Celestia-R1---OverlayContentHD.png" id="38" name="Google Shape;38;p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39" name="Google Shape;39;p6"/>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 type="body"/>
          </p:nvPr>
        </p:nvSpPr>
        <p:spPr>
          <a:xfrm>
            <a:off x="685802" y="2142067"/>
            <a:ext cx="4995334" cy="3649134"/>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41" name="Google Shape;41;p6"/>
          <p:cNvSpPr txBox="1"/>
          <p:nvPr>
            <p:ph idx="2" type="body"/>
          </p:nvPr>
        </p:nvSpPr>
        <p:spPr>
          <a:xfrm>
            <a:off x="5821895" y="2142067"/>
            <a:ext cx="4995332"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42" name="Google Shape;42;p6"/>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7"/>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 type="body"/>
          </p:nvPr>
        </p:nvSpPr>
        <p:spPr>
          <a:xfrm>
            <a:off x="973670" y="2218267"/>
            <a:ext cx="4709054"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48" name="Google Shape;48;p7"/>
          <p:cNvSpPr txBox="1"/>
          <p:nvPr>
            <p:ph idx="2" type="body"/>
          </p:nvPr>
        </p:nvSpPr>
        <p:spPr>
          <a:xfrm>
            <a:off x="685801" y="2870201"/>
            <a:ext cx="4996923"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49" name="Google Shape;49;p7"/>
          <p:cNvSpPr txBox="1"/>
          <p:nvPr>
            <p:ph idx="3" type="body"/>
          </p:nvPr>
        </p:nvSpPr>
        <p:spPr>
          <a:xfrm>
            <a:off x="6096003" y="2226734"/>
            <a:ext cx="47228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50" name="Google Shape;50;p7"/>
          <p:cNvSpPr txBox="1"/>
          <p:nvPr>
            <p:ph idx="4" type="body"/>
          </p:nvPr>
        </p:nvSpPr>
        <p:spPr>
          <a:xfrm>
            <a:off x="5823483" y="2870201"/>
            <a:ext cx="4995334"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51" name="Google Shape;51;p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pic>
        <p:nvPicPr>
          <p:cNvPr descr="Celestia-R1---OverlayContentHD.png" id="55" name="Google Shape;55;p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56" name="Google Shape;56;p8"/>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pic>
        <p:nvPicPr>
          <p:cNvPr descr="Celestia-R1---OverlayContentHD.png" id="61" name="Google Shape;61;p9"/>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62" name="Google Shape;62;p9"/>
          <p:cNvSpPr txBox="1"/>
          <p:nvPr>
            <p:ph type="title"/>
          </p:nvPr>
        </p:nvSpPr>
        <p:spPr>
          <a:xfrm>
            <a:off x="685800" y="2074333"/>
            <a:ext cx="3680885"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Arial"/>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 type="body"/>
          </p:nvPr>
        </p:nvSpPr>
        <p:spPr>
          <a:xfrm>
            <a:off x="4648201" y="609601"/>
            <a:ext cx="6169026" cy="5181600"/>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64" name="Google Shape;64;p9"/>
          <p:cNvSpPr txBox="1"/>
          <p:nvPr>
            <p:ph idx="2" type="body"/>
          </p:nvPr>
        </p:nvSpPr>
        <p:spPr>
          <a:xfrm>
            <a:off x="685800" y="3445933"/>
            <a:ext cx="3680885"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600"/>
              <a:buNone/>
              <a:defRPr sz="16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65" name="Google Shape;65;p9"/>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pic>
        <p:nvPicPr>
          <p:cNvPr descr="Celestia-R1---OverlayContentHD.png" id="69" name="Google Shape;69;p10"/>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0" name="Google Shape;70;p10"/>
          <p:cNvSpPr txBox="1"/>
          <p:nvPr>
            <p:ph type="title"/>
          </p:nvPr>
        </p:nvSpPr>
        <p:spPr>
          <a:xfrm>
            <a:off x="685800" y="1600200"/>
            <a:ext cx="6164653"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800"/>
              <a:buFont typeface="Arial"/>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p:nvPr>
            <p:ph idx="2" type="pic"/>
          </p:nvPr>
        </p:nvSpPr>
        <p:spPr>
          <a:xfrm>
            <a:off x="7536253" y="914400"/>
            <a:ext cx="3280974" cy="4572000"/>
          </a:xfrm>
          <a:prstGeom prst="roundRect">
            <a:avLst>
              <a:gd fmla="val 42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txBody>
          <a:bodyPr anchorCtr="0" anchor="t" bIns="45700" lIns="91425" spcFirstLastPara="1" rIns="91425" wrap="square" tIns="45700">
            <a:noAutofit/>
          </a:bodyPr>
          <a:lstStyle>
            <a:lvl1pPr lvl="0" marR="0" rtl="0" algn="ctr">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lvl="1"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2pPr>
            <a:lvl3pPr lvl="2"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3pPr>
            <a:lvl4pPr lvl="3"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4pPr>
            <a:lvl5pPr lvl="4"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5pPr>
            <a:lvl6pPr lvl="5"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6pPr>
            <a:lvl7pPr lvl="6"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7pPr>
            <a:lvl8pPr lvl="7"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8pPr>
            <a:lvl9pPr lvl="8" marR="0" rtl="0" algn="l">
              <a:spcBef>
                <a:spcPts val="1000"/>
              </a:spcBef>
              <a:spcAft>
                <a:spcPts val="10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72" name="Google Shape;72;p10"/>
          <p:cNvSpPr txBox="1"/>
          <p:nvPr>
            <p:ph idx="1" type="body"/>
          </p:nvPr>
        </p:nvSpPr>
        <p:spPr>
          <a:xfrm>
            <a:off x="685800" y="2971800"/>
            <a:ext cx="6164653"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73" name="Google Shape;73;p10"/>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 name="Google Shape;7;p1"/>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marR="0" rtl="0" algn="l">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1pPr>
            <a:lvl2pPr indent="-330200" lvl="1" marL="914400" marR="0" rtl="0" algn="l">
              <a:spcBef>
                <a:spcPts val="100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2pPr>
            <a:lvl3pPr indent="-317500" lvl="2" marL="1371600" marR="0" rtl="0" algn="l">
              <a:spcBef>
                <a:spcPts val="10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04800" lvl="3" marL="1828800" marR="0" rtl="0" algn="l">
              <a:spcBef>
                <a:spcPts val="10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indent="-304800" lvl="4" marL="2286000" marR="0" rtl="0" algn="l">
              <a:spcBef>
                <a:spcPts val="10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indent="-304800" lvl="5" marL="2743200" marR="0" rtl="0" algn="l">
              <a:spcBef>
                <a:spcPts val="10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indent="-304800" lvl="6" marL="3200400" marR="0" rtl="0" algn="l">
              <a:spcBef>
                <a:spcPts val="10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indent="-304800" lvl="7" marL="3657600" marR="0" rtl="0" algn="l">
              <a:spcBef>
                <a:spcPts val="10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indent="-304800" lvl="8" marL="4114800" marR="0" rtl="0" algn="l">
              <a:spcBef>
                <a:spcPts val="1000"/>
              </a:spcBef>
              <a:spcAft>
                <a:spcPts val="10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8" name="Google Shape;8;p1"/>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9" name="Google Shape;9;p1"/>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0" name="Google Shape;10;p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mc:AlternateContent>
    <mc:Choice Requires="p14">
      <p:transition spd="slow" p14:dur="125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drive.google.com/drive/folders/1LB1i53cnWHlmIEnEI2C3gtYALTXX4Aw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0"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 Id="rId9"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5.png"/><Relationship Id="rId7" Type="http://schemas.openxmlformats.org/officeDocument/2006/relationships/image" Target="../media/image13.png"/><Relationship Id="rId8"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hyperlink" Target="https://youtu.be/kqBmsLvWU1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9"/>
          <p:cNvSpPr txBox="1"/>
          <p:nvPr>
            <p:ph type="title"/>
          </p:nvPr>
        </p:nvSpPr>
        <p:spPr>
          <a:xfrm>
            <a:off x="445175" y="253550"/>
            <a:ext cx="11368800" cy="3971100"/>
          </a:xfrm>
          <a:prstGeom prst="rect">
            <a:avLst/>
          </a:prstGeom>
        </p:spPr>
        <p:txBody>
          <a:bodyPr anchorCtr="0" anchor="ctr" bIns="45700" lIns="91425" spcFirstLastPara="1" rIns="91425" wrap="square" tIns="45700">
            <a:spAutoFit/>
          </a:bodyPr>
          <a:lstStyle/>
          <a:p>
            <a:pPr indent="0" lvl="0" marL="0" rtl="0" algn="ctr">
              <a:spcBef>
                <a:spcPts val="0"/>
              </a:spcBef>
              <a:spcAft>
                <a:spcPts val="0"/>
              </a:spcAft>
              <a:buNone/>
            </a:pPr>
            <a:r>
              <a:rPr b="1" i="1" lang="en-IN" sz="4200"/>
              <a:t>Externship - Artificial Intelligence and Deep Learning with Python - VIT</a:t>
            </a:r>
            <a:endParaRPr b="1" i="1" sz="4200"/>
          </a:p>
          <a:p>
            <a:pPr indent="0" lvl="0" marL="0" rtl="0" algn="ctr">
              <a:spcBef>
                <a:spcPts val="0"/>
              </a:spcBef>
              <a:spcAft>
                <a:spcPts val="0"/>
              </a:spcAft>
              <a:buNone/>
            </a:pPr>
            <a:r>
              <a:rPr b="1" lang="en-IN" sz="4200" u="sng"/>
              <a:t>Team</a:t>
            </a:r>
            <a:endParaRPr b="1" sz="4200" u="sng"/>
          </a:p>
          <a:p>
            <a:pPr indent="0" lvl="0" marL="0" rtl="0" algn="ctr">
              <a:spcBef>
                <a:spcPts val="0"/>
              </a:spcBef>
              <a:spcAft>
                <a:spcPts val="0"/>
              </a:spcAft>
              <a:buNone/>
            </a:pPr>
            <a:r>
              <a:rPr b="1" lang="en-IN" sz="4200"/>
              <a:t>Dense Eclipse</a:t>
            </a:r>
            <a:endParaRPr b="1" sz="4200"/>
          </a:p>
          <a:p>
            <a:pPr indent="0" lvl="0" marL="0" rtl="0" algn="ctr">
              <a:spcBef>
                <a:spcPts val="0"/>
              </a:spcBef>
              <a:spcAft>
                <a:spcPts val="0"/>
              </a:spcAft>
              <a:buNone/>
            </a:pPr>
            <a:r>
              <a:rPr b="1" lang="en-IN" sz="4200" u="sng"/>
              <a:t>Project</a:t>
            </a:r>
            <a:endParaRPr b="1" sz="4200" u="sng"/>
          </a:p>
          <a:p>
            <a:pPr indent="0" lvl="0" marL="0" rtl="0" algn="ctr">
              <a:spcBef>
                <a:spcPts val="0"/>
              </a:spcBef>
              <a:spcAft>
                <a:spcPts val="0"/>
              </a:spcAft>
              <a:buNone/>
            </a:pPr>
            <a:r>
              <a:rPr b="1" lang="en-IN" sz="4200"/>
              <a:t>Smart Mathematics Tutor</a:t>
            </a:r>
            <a:endParaRPr b="1" sz="4200"/>
          </a:p>
        </p:txBody>
      </p:sp>
      <p:pic>
        <p:nvPicPr>
          <p:cNvPr id="145" name="Google Shape;145;p19"/>
          <p:cNvPicPr preferRelativeResize="0"/>
          <p:nvPr/>
        </p:nvPicPr>
        <p:blipFill>
          <a:blip r:embed="rId3">
            <a:alphaModFix/>
          </a:blip>
          <a:stretch>
            <a:fillRect/>
          </a:stretch>
        </p:blipFill>
        <p:spPr>
          <a:xfrm>
            <a:off x="2900800" y="4728500"/>
            <a:ext cx="2143125" cy="1968825"/>
          </a:xfrm>
          <a:prstGeom prst="rect">
            <a:avLst/>
          </a:prstGeom>
          <a:noFill/>
          <a:ln cap="flat" cmpd="sng" w="9525">
            <a:solidFill>
              <a:schemeClr val="dk1"/>
            </a:solidFill>
            <a:prstDash val="solid"/>
            <a:round/>
            <a:headEnd len="sm" w="sm" type="none"/>
            <a:tailEnd len="sm" w="sm" type="none"/>
          </a:ln>
        </p:spPr>
      </p:pic>
      <p:pic>
        <p:nvPicPr>
          <p:cNvPr id="146" name="Google Shape;146;p19"/>
          <p:cNvPicPr preferRelativeResize="0"/>
          <p:nvPr/>
        </p:nvPicPr>
        <p:blipFill>
          <a:blip r:embed="rId4">
            <a:alphaModFix/>
          </a:blip>
          <a:stretch>
            <a:fillRect/>
          </a:stretch>
        </p:blipFill>
        <p:spPr>
          <a:xfrm>
            <a:off x="5043925" y="4728500"/>
            <a:ext cx="4514500" cy="19688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txBox="1"/>
          <p:nvPr>
            <p:ph type="title"/>
          </p:nvPr>
        </p:nvSpPr>
        <p:spPr>
          <a:xfrm>
            <a:off x="1030351" y="448875"/>
            <a:ext cx="10131300" cy="1456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b="1" lang="en-IN" sz="4300"/>
              <a:t>CNN Model Architecture Diagram</a:t>
            </a:r>
            <a:endParaRPr b="1" sz="4300"/>
          </a:p>
          <a:p>
            <a:pPr indent="0" lvl="0" marL="0" rtl="0" algn="l">
              <a:spcBef>
                <a:spcPts val="0"/>
              </a:spcBef>
              <a:spcAft>
                <a:spcPts val="0"/>
              </a:spcAft>
              <a:buNone/>
            </a:pPr>
            <a:r>
              <a:t/>
            </a:r>
            <a:endParaRPr b="1" sz="3700"/>
          </a:p>
        </p:txBody>
      </p:sp>
      <p:pic>
        <p:nvPicPr>
          <p:cNvPr id="231" name="Google Shape;231;p28"/>
          <p:cNvPicPr preferRelativeResize="0"/>
          <p:nvPr/>
        </p:nvPicPr>
        <p:blipFill>
          <a:blip r:embed="rId3">
            <a:alphaModFix/>
          </a:blip>
          <a:stretch>
            <a:fillRect/>
          </a:stretch>
        </p:blipFill>
        <p:spPr>
          <a:xfrm>
            <a:off x="361650" y="2065800"/>
            <a:ext cx="5344400" cy="3233675"/>
          </a:xfrm>
          <a:prstGeom prst="rect">
            <a:avLst/>
          </a:prstGeom>
          <a:noFill/>
          <a:ln cap="flat" cmpd="sng" w="9525">
            <a:solidFill>
              <a:schemeClr val="dk1"/>
            </a:solidFill>
            <a:prstDash val="solid"/>
            <a:round/>
            <a:headEnd len="sm" w="sm" type="none"/>
            <a:tailEnd len="sm" w="sm" type="none"/>
          </a:ln>
        </p:spPr>
      </p:pic>
      <p:pic>
        <p:nvPicPr>
          <p:cNvPr id="232" name="Google Shape;232;p28"/>
          <p:cNvPicPr preferRelativeResize="0"/>
          <p:nvPr/>
        </p:nvPicPr>
        <p:blipFill>
          <a:blip r:embed="rId4">
            <a:alphaModFix/>
          </a:blip>
          <a:stretch>
            <a:fillRect/>
          </a:stretch>
        </p:blipFill>
        <p:spPr>
          <a:xfrm>
            <a:off x="6215075" y="2065800"/>
            <a:ext cx="5344401" cy="32336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9"/>
          <p:cNvSpPr txBox="1"/>
          <p:nvPr>
            <p:ph type="title"/>
          </p:nvPr>
        </p:nvSpPr>
        <p:spPr>
          <a:xfrm>
            <a:off x="618850" y="348250"/>
            <a:ext cx="10131300" cy="1158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N" sz="4000"/>
              <a:t> Project Flow</a:t>
            </a:r>
            <a:endParaRPr sz="4000"/>
          </a:p>
        </p:txBody>
      </p:sp>
      <p:sp>
        <p:nvSpPr>
          <p:cNvPr id="238" name="Google Shape;238;p29"/>
          <p:cNvSpPr txBox="1"/>
          <p:nvPr>
            <p:ph idx="1" type="body"/>
          </p:nvPr>
        </p:nvSpPr>
        <p:spPr>
          <a:xfrm>
            <a:off x="120550" y="1158600"/>
            <a:ext cx="11666700" cy="5163600"/>
          </a:xfrm>
          <a:prstGeom prst="rect">
            <a:avLst/>
          </a:prstGeom>
        </p:spPr>
        <p:txBody>
          <a:bodyPr anchorCtr="0" anchor="ctr" bIns="45700" lIns="91425" spcFirstLastPara="1" rIns="91425" wrap="square" tIns="45700">
            <a:normAutofit/>
          </a:bodyPr>
          <a:lstStyle/>
          <a:p>
            <a:pPr indent="-400050" lvl="0" marL="457200" rtl="0" algn="l">
              <a:spcBef>
                <a:spcPts val="0"/>
              </a:spcBef>
              <a:spcAft>
                <a:spcPts val="0"/>
              </a:spcAft>
              <a:buSzPts val="2700"/>
              <a:buChar char="•"/>
            </a:pPr>
            <a:r>
              <a:rPr lang="en-IN" sz="2700"/>
              <a:t>User interacts with the UI (User Interface) to launch the tutor. </a:t>
            </a:r>
            <a:endParaRPr sz="2700"/>
          </a:p>
          <a:p>
            <a:pPr indent="-400050" lvl="0" marL="457200" rtl="0" algn="l">
              <a:spcBef>
                <a:spcPts val="0"/>
              </a:spcBef>
              <a:spcAft>
                <a:spcPts val="0"/>
              </a:spcAft>
              <a:buSzPts val="2700"/>
              <a:buChar char="•"/>
            </a:pPr>
            <a:r>
              <a:rPr lang="en-IN" sz="2700"/>
              <a:t>Then in the GUI we will be drawing a shape. </a:t>
            </a:r>
            <a:endParaRPr sz="2700"/>
          </a:p>
          <a:p>
            <a:pPr indent="-400050" lvl="0" marL="457200" rtl="0" algn="l">
              <a:spcBef>
                <a:spcPts val="0"/>
              </a:spcBef>
              <a:spcAft>
                <a:spcPts val="0"/>
              </a:spcAft>
              <a:buSzPts val="2700"/>
              <a:buChar char="•"/>
            </a:pPr>
            <a:r>
              <a:rPr lang="en-IN" sz="2700"/>
              <a:t> And finally, with the help of our model we will be predicting and using opencv to showcase the respective formula. </a:t>
            </a:r>
            <a:endParaRPr sz="2700"/>
          </a:p>
          <a:p>
            <a:pPr indent="0" lvl="0" marL="457200" rtl="0" algn="l">
              <a:spcBef>
                <a:spcPts val="1000"/>
              </a:spcBef>
              <a:spcAft>
                <a:spcPts val="0"/>
              </a:spcAft>
              <a:buNone/>
            </a:pPr>
            <a:r>
              <a:t/>
            </a:r>
            <a:endParaRPr sz="2400"/>
          </a:p>
          <a:p>
            <a:pPr indent="-406400" lvl="0" marL="457200" rtl="0" algn="l">
              <a:spcBef>
                <a:spcPts val="1000"/>
              </a:spcBef>
              <a:spcAft>
                <a:spcPts val="0"/>
              </a:spcAft>
              <a:buSzPts val="2800"/>
              <a:buChar char="❖"/>
            </a:pPr>
            <a:r>
              <a:rPr i="1" lang="en-IN" sz="2800"/>
              <a:t>To accomplish this, we have  completed all the activities and tasks listed on next slide.</a:t>
            </a:r>
            <a:endParaRPr i="1" sz="2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nvSpPr>
        <p:spPr>
          <a:xfrm>
            <a:off x="1138525" y="642950"/>
            <a:ext cx="10220100" cy="4956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100"/>
          </a:p>
          <a:p>
            <a:pPr indent="-406400" lvl="0" marL="457200" rtl="0" algn="l">
              <a:spcBef>
                <a:spcPts val="0"/>
              </a:spcBef>
              <a:spcAft>
                <a:spcPts val="0"/>
              </a:spcAft>
              <a:buClr>
                <a:schemeClr val="lt1"/>
              </a:buClr>
              <a:buSzPts val="2800"/>
              <a:buAutoNum type="arabicPeriod"/>
            </a:pPr>
            <a:r>
              <a:rPr b="1" lang="en-IN" sz="2800">
                <a:solidFill>
                  <a:schemeClr val="lt1"/>
                </a:solidFill>
              </a:rPr>
              <a:t>Data Collection</a:t>
            </a:r>
            <a:endParaRPr b="1" sz="2800">
              <a:solidFill>
                <a:schemeClr val="lt1"/>
              </a:solidFill>
            </a:endParaRPr>
          </a:p>
          <a:p>
            <a:pPr indent="0" lvl="0" marL="914400" rtl="0" algn="l">
              <a:spcBef>
                <a:spcPts val="0"/>
              </a:spcBef>
              <a:spcAft>
                <a:spcPts val="0"/>
              </a:spcAft>
              <a:buNone/>
            </a:pPr>
            <a:r>
              <a:t/>
            </a:r>
            <a:endParaRPr sz="2400"/>
          </a:p>
          <a:p>
            <a:pPr indent="-381000" lvl="0" marL="457200" rtl="0" algn="l">
              <a:spcBef>
                <a:spcPts val="0"/>
              </a:spcBef>
              <a:spcAft>
                <a:spcPts val="0"/>
              </a:spcAft>
              <a:buSzPts val="2400"/>
              <a:buChar char="●"/>
            </a:pPr>
            <a:r>
              <a:rPr lang="en-IN" sz="2400"/>
              <a:t>ML depends heavily on data, without data, it is impossible for a machine to learn. It is the most crucial aspect that makes algorithm training possible. In Machine Learning projects, we need a training data set. It is the actual data set used to train the model for performing various actions.</a:t>
            </a:r>
            <a:endParaRPr sz="2400"/>
          </a:p>
          <a:p>
            <a:pPr indent="0" lvl="0" marL="914400" rtl="0" algn="l">
              <a:spcBef>
                <a:spcPts val="0"/>
              </a:spcBef>
              <a:spcAft>
                <a:spcPts val="0"/>
              </a:spcAft>
              <a:buNone/>
            </a:pPr>
            <a:r>
              <a:t/>
            </a:r>
            <a:endParaRPr sz="2400"/>
          </a:p>
          <a:p>
            <a:pPr indent="-381000" lvl="0" marL="457200" rtl="0" algn="l">
              <a:spcBef>
                <a:spcPts val="0"/>
              </a:spcBef>
              <a:spcAft>
                <a:spcPts val="0"/>
              </a:spcAft>
              <a:buSzPts val="2400"/>
              <a:buChar char="●"/>
            </a:pPr>
            <a:r>
              <a:rPr lang="en-IN" sz="2400">
                <a:solidFill>
                  <a:schemeClr val="dk1"/>
                </a:solidFill>
              </a:rPr>
              <a:t>Our dataset contains three classes: 'circle', 'square' and 'triangle'</a:t>
            </a:r>
            <a:endParaRPr sz="2400">
              <a:solidFill>
                <a:schemeClr val="dk1"/>
              </a:solidFill>
            </a:endParaRPr>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IN" sz="2400"/>
              <a:t> We use the shape dataset from this link :</a:t>
            </a:r>
            <a:endParaRPr sz="2400"/>
          </a:p>
          <a:p>
            <a:pPr indent="0" lvl="0" marL="457200" rtl="0" algn="l">
              <a:spcBef>
                <a:spcPts val="0"/>
              </a:spcBef>
              <a:spcAft>
                <a:spcPts val="0"/>
              </a:spcAft>
              <a:buNone/>
            </a:pPr>
            <a:r>
              <a:rPr lang="en-IN" sz="2100" u="sng">
                <a:solidFill>
                  <a:schemeClr val="hlink"/>
                </a:solidFill>
                <a:hlinkClick r:id="rId3"/>
              </a:rPr>
              <a:t>https://drive.google.com/drive/folders/1LB1i53cnWHlmIEnEI2C3gtYALTXX4Awa</a:t>
            </a:r>
            <a:endParaRPr sz="2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1"/>
          <p:cNvSpPr txBox="1"/>
          <p:nvPr/>
        </p:nvSpPr>
        <p:spPr>
          <a:xfrm>
            <a:off x="262650" y="104250"/>
            <a:ext cx="11666700" cy="664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3400">
                <a:solidFill>
                  <a:schemeClr val="lt1"/>
                </a:solidFill>
              </a:rPr>
              <a:t>2. Image </a:t>
            </a:r>
            <a:r>
              <a:rPr b="1" lang="en-IN" sz="3400">
                <a:solidFill>
                  <a:schemeClr val="lt1"/>
                </a:solidFill>
              </a:rPr>
              <a:t>Preprocessing</a:t>
            </a:r>
            <a:endParaRPr b="1" sz="3400">
              <a:solidFill>
                <a:schemeClr val="lt1"/>
              </a:solidFill>
            </a:endParaRPr>
          </a:p>
          <a:p>
            <a:pPr indent="0" lvl="0" marL="0" rtl="0" algn="l">
              <a:spcBef>
                <a:spcPts val="0"/>
              </a:spcBef>
              <a:spcAft>
                <a:spcPts val="0"/>
              </a:spcAft>
              <a:buNone/>
            </a:pPr>
            <a:r>
              <a:t/>
            </a:r>
            <a:endParaRPr b="1" sz="3400">
              <a:solidFill>
                <a:schemeClr val="lt1"/>
              </a:solidFill>
            </a:endParaRPr>
          </a:p>
          <a:p>
            <a:pPr indent="-400050" lvl="0" marL="457200" rtl="0" algn="l">
              <a:spcBef>
                <a:spcPts val="0"/>
              </a:spcBef>
              <a:spcAft>
                <a:spcPts val="0"/>
              </a:spcAft>
              <a:buSzPts val="2700"/>
              <a:buChar char="●"/>
            </a:pPr>
            <a:r>
              <a:rPr lang="en-IN" sz="2700"/>
              <a:t> Import the ImageDataGenerator library</a:t>
            </a:r>
            <a:endParaRPr sz="2700"/>
          </a:p>
          <a:p>
            <a:pPr indent="0" lvl="0" marL="0" rtl="0" algn="l">
              <a:spcBef>
                <a:spcPts val="0"/>
              </a:spcBef>
              <a:spcAft>
                <a:spcPts val="0"/>
              </a:spcAft>
              <a:buNone/>
            </a:pPr>
            <a:r>
              <a:rPr lang="en-IN" sz="2700"/>
              <a:t>      </a:t>
            </a:r>
            <a:r>
              <a:rPr i="1" lang="en-IN" sz="2200">
                <a:solidFill>
                  <a:srgbClr val="00FF00"/>
                </a:solidFill>
              </a:rPr>
              <a:t>from tensorflow.keras.preprocessing .image import    ImageDataGenerator</a:t>
            </a:r>
            <a:endParaRPr i="1" sz="2200">
              <a:solidFill>
                <a:srgbClr val="00FF00"/>
              </a:solidFill>
            </a:endParaRPr>
          </a:p>
          <a:p>
            <a:pPr indent="0" lvl="0" marL="0" rtl="0" algn="l">
              <a:spcBef>
                <a:spcPts val="0"/>
              </a:spcBef>
              <a:spcAft>
                <a:spcPts val="0"/>
              </a:spcAft>
              <a:buNone/>
            </a:pPr>
            <a:r>
              <a:t/>
            </a:r>
            <a:endParaRPr i="1" sz="2200">
              <a:solidFill>
                <a:srgbClr val="00FF00"/>
              </a:solidFill>
            </a:endParaRPr>
          </a:p>
          <a:p>
            <a:pPr indent="-400050" lvl="0" marL="457200" rtl="0" algn="l">
              <a:spcBef>
                <a:spcPts val="0"/>
              </a:spcBef>
              <a:spcAft>
                <a:spcPts val="0"/>
              </a:spcAft>
              <a:buSzPts val="2700"/>
              <a:buChar char="●"/>
            </a:pPr>
            <a:r>
              <a:rPr lang="en-IN" sz="2700"/>
              <a:t> Configure ImageDataGenerator class </a:t>
            </a:r>
            <a:endParaRPr sz="2700"/>
          </a:p>
          <a:p>
            <a:pPr indent="0" lvl="0" marL="457200" rtl="0" algn="l">
              <a:spcBef>
                <a:spcPts val="0"/>
              </a:spcBef>
              <a:spcAft>
                <a:spcPts val="0"/>
              </a:spcAft>
              <a:buNone/>
            </a:pPr>
            <a:r>
              <a:rPr i="1" lang="en-IN" sz="2100">
                <a:solidFill>
                  <a:srgbClr val="00FF00"/>
                </a:solidFill>
              </a:rPr>
              <a:t>train_datagen = ImageDataGenerator(rescale = 1./255, shear_range = 0.2, zoom_range = 0.2, horizontal_flip = True)</a:t>
            </a:r>
            <a:endParaRPr i="1" sz="2100">
              <a:solidFill>
                <a:srgbClr val="00FF00"/>
              </a:solidFill>
            </a:endParaRPr>
          </a:p>
          <a:p>
            <a:pPr indent="0" lvl="0" marL="457200" rtl="0" algn="l">
              <a:spcBef>
                <a:spcPts val="0"/>
              </a:spcBef>
              <a:spcAft>
                <a:spcPts val="0"/>
              </a:spcAft>
              <a:buNone/>
            </a:pPr>
            <a:r>
              <a:rPr i="1" lang="en-IN" sz="2100">
                <a:solidFill>
                  <a:srgbClr val="00FF00"/>
                </a:solidFill>
              </a:rPr>
              <a:t>test_datagen = ImageDataGenerator(rescale = 1./255)</a:t>
            </a:r>
            <a:endParaRPr i="1" sz="2100">
              <a:solidFill>
                <a:srgbClr val="00FF00"/>
              </a:solidFill>
            </a:endParaRPr>
          </a:p>
          <a:p>
            <a:pPr indent="0" lvl="0" marL="457200" rtl="0" algn="l">
              <a:spcBef>
                <a:spcPts val="0"/>
              </a:spcBef>
              <a:spcAft>
                <a:spcPts val="0"/>
              </a:spcAft>
              <a:buNone/>
            </a:pPr>
            <a:r>
              <a:t/>
            </a:r>
            <a:endParaRPr sz="2700"/>
          </a:p>
          <a:p>
            <a:pPr indent="-400050" lvl="0" marL="457200" rtl="0" algn="l">
              <a:spcBef>
                <a:spcPts val="0"/>
              </a:spcBef>
              <a:spcAft>
                <a:spcPts val="0"/>
              </a:spcAft>
              <a:buSzPts val="2700"/>
              <a:buChar char="●"/>
            </a:pPr>
            <a:r>
              <a:rPr lang="en-IN" sz="2700"/>
              <a:t> Apply ImageDataGenerator functionality to Trainset and Testset</a:t>
            </a:r>
            <a:endParaRPr sz="2700"/>
          </a:p>
          <a:p>
            <a:pPr indent="0" lvl="0" marL="457200" rtl="0" algn="l">
              <a:spcBef>
                <a:spcPts val="0"/>
              </a:spcBef>
              <a:spcAft>
                <a:spcPts val="0"/>
              </a:spcAft>
              <a:buNone/>
            </a:pPr>
            <a:r>
              <a:rPr i="1" lang="en-IN" sz="2100">
                <a:solidFill>
                  <a:srgbClr val="00FF00"/>
                </a:solidFill>
              </a:rPr>
              <a:t>x_train = train_datagen.flow_from_directory(r"D:\Smart Mathematics Tutor\Dataset\train",target_size = (64,64),batch_size = 32,class_mode = "categorical")</a:t>
            </a:r>
            <a:endParaRPr i="1" sz="2100">
              <a:solidFill>
                <a:srgbClr val="00FF00"/>
              </a:solidFill>
            </a:endParaRPr>
          </a:p>
          <a:p>
            <a:pPr indent="0" lvl="0" marL="0" rtl="0" algn="l">
              <a:spcBef>
                <a:spcPts val="0"/>
              </a:spcBef>
              <a:spcAft>
                <a:spcPts val="0"/>
              </a:spcAft>
              <a:buNone/>
            </a:pPr>
            <a:r>
              <a:t/>
            </a:r>
            <a:endParaRPr i="1" sz="2100">
              <a:solidFill>
                <a:srgbClr val="00FF00"/>
              </a:solidFill>
            </a:endParaRPr>
          </a:p>
          <a:p>
            <a:pPr indent="0" lvl="0" marL="457200" rtl="0" algn="l">
              <a:spcBef>
                <a:spcPts val="0"/>
              </a:spcBef>
              <a:spcAft>
                <a:spcPts val="0"/>
              </a:spcAft>
              <a:buNone/>
            </a:pPr>
            <a:r>
              <a:rPr i="1" lang="en-IN" sz="2100">
                <a:solidFill>
                  <a:srgbClr val="00FF00"/>
                </a:solidFill>
              </a:rPr>
              <a:t>x_test = test_datagen.flow_from_directory(r"D:\Smart Mathematics Tutor\Dataset\test",target_size = (64,64),batch_size = 32,class_mode = "categorical")</a:t>
            </a:r>
            <a:endParaRPr i="1" sz="2100">
              <a:solidFill>
                <a:srgbClr val="00FF00"/>
              </a:solidFill>
            </a:endParaRPr>
          </a:p>
          <a:p>
            <a:pPr indent="0" lvl="0" marL="457200" rtl="0" algn="l">
              <a:spcBef>
                <a:spcPts val="0"/>
              </a:spcBef>
              <a:spcAft>
                <a:spcPts val="0"/>
              </a:spcAft>
              <a:buNone/>
            </a:pPr>
            <a:r>
              <a:t/>
            </a:r>
            <a:endParaRPr sz="2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nvSpPr>
        <p:spPr>
          <a:xfrm>
            <a:off x="133950" y="11850"/>
            <a:ext cx="11532600" cy="655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3200">
                <a:solidFill>
                  <a:schemeClr val="lt1"/>
                </a:solidFill>
              </a:rPr>
              <a:t>3. Model Building</a:t>
            </a:r>
            <a:endParaRPr b="1" sz="3200">
              <a:solidFill>
                <a:schemeClr val="lt1"/>
              </a:solidFill>
            </a:endParaRPr>
          </a:p>
          <a:p>
            <a:pPr indent="-368300" lvl="0" marL="457200" rtl="0" algn="l">
              <a:spcBef>
                <a:spcPts val="0"/>
              </a:spcBef>
              <a:spcAft>
                <a:spcPts val="0"/>
              </a:spcAft>
              <a:buSzPts val="2200"/>
              <a:buChar char="●"/>
            </a:pPr>
            <a:r>
              <a:rPr lang="en-IN" sz="2200"/>
              <a:t>Importing The Model Building Libraries</a:t>
            </a:r>
            <a:endParaRPr sz="2200"/>
          </a:p>
          <a:p>
            <a:pPr indent="0" lvl="0" marL="0" rtl="0" algn="l">
              <a:spcBef>
                <a:spcPts val="0"/>
              </a:spcBef>
              <a:spcAft>
                <a:spcPts val="0"/>
              </a:spcAft>
              <a:buClr>
                <a:schemeClr val="dk1"/>
              </a:buClr>
              <a:buSzPts val="1100"/>
              <a:buFont typeface="Arial"/>
              <a:buNone/>
            </a:pPr>
            <a:r>
              <a:rPr lang="en-IN"/>
              <a:t>         </a:t>
            </a:r>
            <a:r>
              <a:rPr i="1" lang="en-IN" sz="1800">
                <a:solidFill>
                  <a:srgbClr val="00FF00"/>
                </a:solidFill>
              </a:rPr>
              <a:t>import pandas as pd</a:t>
            </a:r>
            <a:endParaRPr i="1" sz="1800">
              <a:solidFill>
                <a:srgbClr val="00FF00"/>
              </a:solidFill>
            </a:endParaRPr>
          </a:p>
          <a:p>
            <a:pPr indent="0" lvl="0" marL="457200" rtl="0" algn="l">
              <a:spcBef>
                <a:spcPts val="0"/>
              </a:spcBef>
              <a:spcAft>
                <a:spcPts val="0"/>
              </a:spcAft>
              <a:buNone/>
            </a:pPr>
            <a:r>
              <a:rPr i="1" lang="en-IN" sz="1800">
                <a:solidFill>
                  <a:srgbClr val="00FF00"/>
                </a:solidFill>
              </a:rPr>
              <a:t>import numpy as np</a:t>
            </a:r>
            <a:endParaRPr i="1" sz="1800"/>
          </a:p>
          <a:p>
            <a:pPr indent="0" lvl="0" marL="457200" rtl="0" algn="l">
              <a:spcBef>
                <a:spcPts val="0"/>
              </a:spcBef>
              <a:spcAft>
                <a:spcPts val="0"/>
              </a:spcAft>
              <a:buClr>
                <a:schemeClr val="dk1"/>
              </a:buClr>
              <a:buSzPts val="1100"/>
              <a:buFont typeface="Arial"/>
              <a:buNone/>
            </a:pPr>
            <a:r>
              <a:rPr i="1" lang="en-IN" sz="1800">
                <a:solidFill>
                  <a:srgbClr val="00FF00"/>
                </a:solidFill>
              </a:rPr>
              <a:t>from tensorflow.keras.models import Sequential</a:t>
            </a:r>
            <a:endParaRPr i="1" sz="1800">
              <a:solidFill>
                <a:srgbClr val="00FF00"/>
              </a:solidFill>
            </a:endParaRPr>
          </a:p>
          <a:p>
            <a:pPr indent="0" lvl="0" marL="457200" rtl="0" algn="l">
              <a:spcBef>
                <a:spcPts val="0"/>
              </a:spcBef>
              <a:spcAft>
                <a:spcPts val="0"/>
              </a:spcAft>
              <a:buNone/>
            </a:pPr>
            <a:r>
              <a:rPr i="1" lang="en-IN" sz="1800">
                <a:solidFill>
                  <a:srgbClr val="00FF00"/>
                </a:solidFill>
              </a:rPr>
              <a:t>from tensorflow.keras.layers import Dense, Convolution2D, MaxPooling2D, Flatten, Dropout</a:t>
            </a:r>
            <a:endParaRPr i="1" sz="1800">
              <a:solidFill>
                <a:srgbClr val="00FF00"/>
              </a:solidFill>
            </a:endParaRPr>
          </a:p>
          <a:p>
            <a:pPr indent="0" lvl="0" marL="457200" rtl="0" algn="l">
              <a:spcBef>
                <a:spcPts val="0"/>
              </a:spcBef>
              <a:spcAft>
                <a:spcPts val="0"/>
              </a:spcAft>
              <a:buNone/>
            </a:pPr>
            <a:r>
              <a:t/>
            </a:r>
            <a:endParaRPr i="1" sz="2400">
              <a:solidFill>
                <a:srgbClr val="00FF00"/>
              </a:solidFill>
            </a:endParaRPr>
          </a:p>
          <a:p>
            <a:pPr indent="-381000" lvl="0" marL="457200" rtl="0" algn="l">
              <a:spcBef>
                <a:spcPts val="0"/>
              </a:spcBef>
              <a:spcAft>
                <a:spcPts val="0"/>
              </a:spcAft>
              <a:buClr>
                <a:schemeClr val="dk1"/>
              </a:buClr>
              <a:buSzPts val="2400"/>
              <a:buChar char="●"/>
            </a:pPr>
            <a:r>
              <a:rPr lang="en-IN" sz="2200">
                <a:solidFill>
                  <a:schemeClr val="dk1"/>
                </a:solidFill>
              </a:rPr>
              <a:t>Initializing The Model</a:t>
            </a:r>
            <a:endParaRPr sz="2200">
              <a:solidFill>
                <a:schemeClr val="dk1"/>
              </a:solidFill>
            </a:endParaRPr>
          </a:p>
          <a:p>
            <a:pPr indent="0" lvl="0" marL="457200" rtl="0" algn="l">
              <a:spcBef>
                <a:spcPts val="0"/>
              </a:spcBef>
              <a:spcAft>
                <a:spcPts val="0"/>
              </a:spcAft>
              <a:buNone/>
            </a:pPr>
            <a:r>
              <a:rPr i="1" lang="en-IN" sz="1800">
                <a:solidFill>
                  <a:srgbClr val="00FF00"/>
                </a:solidFill>
              </a:rPr>
              <a:t>model = Sequential()</a:t>
            </a:r>
            <a:endParaRPr i="1" sz="1800">
              <a:solidFill>
                <a:srgbClr val="00FF00"/>
              </a:solidFill>
            </a:endParaRPr>
          </a:p>
          <a:p>
            <a:pPr indent="0" lvl="0" marL="0" rtl="0" algn="l">
              <a:spcBef>
                <a:spcPts val="0"/>
              </a:spcBef>
              <a:spcAft>
                <a:spcPts val="0"/>
              </a:spcAft>
              <a:buNone/>
            </a:pPr>
            <a:r>
              <a:t/>
            </a:r>
            <a:endParaRPr i="1" sz="2400">
              <a:solidFill>
                <a:srgbClr val="00FF00"/>
              </a:solidFill>
            </a:endParaRPr>
          </a:p>
          <a:p>
            <a:pPr indent="-381000" lvl="0" marL="457200" rtl="0" algn="l">
              <a:spcBef>
                <a:spcPts val="0"/>
              </a:spcBef>
              <a:spcAft>
                <a:spcPts val="0"/>
              </a:spcAft>
              <a:buClr>
                <a:schemeClr val="dk1"/>
              </a:buClr>
              <a:buSzPts val="2400"/>
              <a:buChar char="●"/>
            </a:pPr>
            <a:r>
              <a:rPr lang="en-IN" sz="2400">
                <a:solidFill>
                  <a:schemeClr val="dk1"/>
                </a:solidFill>
              </a:rPr>
              <a:t>Adding CNN Layers</a:t>
            </a:r>
            <a:endParaRPr sz="2400">
              <a:solidFill>
                <a:schemeClr val="dk1"/>
              </a:solidFill>
            </a:endParaRPr>
          </a:p>
          <a:p>
            <a:pPr indent="0" lvl="0" marL="0" rtl="0" algn="l">
              <a:spcBef>
                <a:spcPts val="0"/>
              </a:spcBef>
              <a:spcAft>
                <a:spcPts val="0"/>
              </a:spcAft>
              <a:buNone/>
            </a:pPr>
            <a:r>
              <a:rPr i="1" lang="en-IN" sz="2400">
                <a:solidFill>
                  <a:schemeClr val="dk1"/>
                </a:solidFill>
              </a:rPr>
              <a:t>     </a:t>
            </a:r>
            <a:r>
              <a:rPr i="1" lang="en-IN" sz="1800">
                <a:solidFill>
                  <a:srgbClr val="00FF00"/>
                </a:solidFill>
              </a:rPr>
              <a:t>model.add(Convolution2D(32,(3,3),input_shape = (64,64,3)))</a:t>
            </a:r>
            <a:endParaRPr i="1" sz="1800">
              <a:solidFill>
                <a:srgbClr val="00FF00"/>
              </a:solidFill>
            </a:endParaRPr>
          </a:p>
          <a:p>
            <a:pPr indent="0" lvl="0" marL="0" rtl="0" algn="l">
              <a:spcBef>
                <a:spcPts val="0"/>
              </a:spcBef>
              <a:spcAft>
                <a:spcPts val="0"/>
              </a:spcAft>
              <a:buNone/>
            </a:pPr>
            <a:r>
              <a:rPr i="1" lang="en-IN" sz="1800">
                <a:solidFill>
                  <a:srgbClr val="00FF00"/>
                </a:solidFill>
              </a:rPr>
              <a:t>      model.add(MaxPooling2D((2,2)))</a:t>
            </a:r>
            <a:endParaRPr i="1" sz="1800">
              <a:solidFill>
                <a:srgbClr val="00FF00"/>
              </a:solidFill>
            </a:endParaRPr>
          </a:p>
          <a:p>
            <a:pPr indent="0" lvl="0" marL="0" rtl="0" algn="l">
              <a:spcBef>
                <a:spcPts val="0"/>
              </a:spcBef>
              <a:spcAft>
                <a:spcPts val="0"/>
              </a:spcAft>
              <a:buNone/>
            </a:pPr>
            <a:r>
              <a:rPr i="1" lang="en-IN" sz="1800">
                <a:solidFill>
                  <a:srgbClr val="00FF00"/>
                </a:solidFill>
              </a:rPr>
              <a:t>     model.add(Flatten())</a:t>
            </a:r>
            <a:endParaRPr i="1" sz="1800">
              <a:solidFill>
                <a:srgbClr val="00FF00"/>
              </a:solidFill>
            </a:endParaRPr>
          </a:p>
          <a:p>
            <a:pPr indent="0" lvl="0" marL="0" rtl="0" algn="l">
              <a:spcBef>
                <a:spcPts val="0"/>
              </a:spcBef>
              <a:spcAft>
                <a:spcPts val="0"/>
              </a:spcAft>
              <a:buNone/>
            </a:pPr>
            <a:r>
              <a:t/>
            </a:r>
            <a:endParaRPr i="1" sz="1800">
              <a:solidFill>
                <a:srgbClr val="00FF00"/>
              </a:solidFill>
            </a:endParaRPr>
          </a:p>
          <a:p>
            <a:pPr indent="-368300" lvl="0" marL="457200" rtl="0" algn="l">
              <a:spcBef>
                <a:spcPts val="0"/>
              </a:spcBef>
              <a:spcAft>
                <a:spcPts val="0"/>
              </a:spcAft>
              <a:buClr>
                <a:schemeClr val="dk1"/>
              </a:buClr>
              <a:buSzPts val="2200"/>
              <a:buChar char="●"/>
            </a:pPr>
            <a:r>
              <a:rPr i="1" lang="en-IN" sz="2200">
                <a:solidFill>
                  <a:schemeClr val="dk1"/>
                </a:solidFill>
              </a:rPr>
              <a:t>Add Dense Layer</a:t>
            </a:r>
            <a:endParaRPr i="1" sz="2200">
              <a:solidFill>
                <a:schemeClr val="dk1"/>
              </a:solidFill>
            </a:endParaRPr>
          </a:p>
          <a:p>
            <a:pPr indent="0" lvl="0" marL="0" rtl="0" algn="l">
              <a:spcBef>
                <a:spcPts val="0"/>
              </a:spcBef>
              <a:spcAft>
                <a:spcPts val="0"/>
              </a:spcAft>
              <a:buNone/>
            </a:pPr>
            <a:r>
              <a:rPr i="1" lang="en-IN" sz="1800">
                <a:solidFill>
                  <a:srgbClr val="00FF00"/>
                </a:solidFill>
              </a:rPr>
              <a:t>   model.add(Dense(units = 128, kernel_initializer= "random_uniform",activation = "relu"))</a:t>
            </a:r>
            <a:endParaRPr i="1" sz="1800">
              <a:solidFill>
                <a:srgbClr val="00FF00"/>
              </a:solidFill>
            </a:endParaRPr>
          </a:p>
          <a:p>
            <a:pPr indent="0" lvl="0" marL="0" rtl="0" algn="l">
              <a:spcBef>
                <a:spcPts val="0"/>
              </a:spcBef>
              <a:spcAft>
                <a:spcPts val="0"/>
              </a:spcAft>
              <a:buNone/>
            </a:pPr>
            <a:r>
              <a:rPr i="1" lang="en-IN" sz="1800">
                <a:solidFill>
                  <a:srgbClr val="00FF00"/>
                </a:solidFill>
              </a:rPr>
              <a:t>  model.add(Dense(units = 3 , kernel_initializer= "random_uniform",activation = "softmax"))</a:t>
            </a:r>
            <a:endParaRPr i="1" sz="1800">
              <a:solidFill>
                <a:srgbClr val="00FF00"/>
              </a:solidFill>
            </a:endParaRPr>
          </a:p>
          <a:p>
            <a:pPr indent="0" lvl="0" marL="0" rtl="0" algn="l">
              <a:spcBef>
                <a:spcPts val="0"/>
              </a:spcBef>
              <a:spcAft>
                <a:spcPts val="0"/>
              </a:spcAft>
              <a:buNone/>
            </a:pPr>
            <a:r>
              <a:t/>
            </a:r>
            <a:endParaRPr i="1" sz="2400">
              <a:solidFill>
                <a:srgbClr val="222222"/>
              </a:solidFill>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3"/>
          <p:cNvSpPr txBox="1"/>
          <p:nvPr/>
        </p:nvSpPr>
        <p:spPr>
          <a:xfrm>
            <a:off x="388450" y="750100"/>
            <a:ext cx="10367400" cy="426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3000">
                <a:solidFill>
                  <a:schemeClr val="lt1"/>
                </a:solidFill>
              </a:rPr>
              <a:t>4. Configure The Learning Process and train the model</a:t>
            </a:r>
            <a:endParaRPr b="1" sz="3000">
              <a:solidFill>
                <a:schemeClr val="lt1"/>
              </a:solidFill>
            </a:endParaRPr>
          </a:p>
          <a:p>
            <a:pPr indent="0" lvl="0" marL="0" rtl="0" algn="l">
              <a:spcBef>
                <a:spcPts val="0"/>
              </a:spcBef>
              <a:spcAft>
                <a:spcPts val="0"/>
              </a:spcAft>
              <a:buNone/>
            </a:pPr>
            <a:r>
              <a:t/>
            </a:r>
            <a:endParaRPr b="1" sz="3000">
              <a:solidFill>
                <a:schemeClr val="lt1"/>
              </a:solidFill>
            </a:endParaRPr>
          </a:p>
          <a:p>
            <a:pPr indent="-368300" lvl="0" marL="457200" rtl="0" algn="l">
              <a:spcBef>
                <a:spcPts val="0"/>
              </a:spcBef>
              <a:spcAft>
                <a:spcPts val="0"/>
              </a:spcAft>
              <a:buClr>
                <a:schemeClr val="dk1"/>
              </a:buClr>
              <a:buSzPts val="2200"/>
              <a:buChar char="●"/>
            </a:pPr>
            <a:r>
              <a:rPr lang="en-IN" sz="2200">
                <a:solidFill>
                  <a:schemeClr val="dk1"/>
                </a:solidFill>
              </a:rPr>
              <a:t>Compiling the model</a:t>
            </a:r>
            <a:endParaRPr sz="2200">
              <a:solidFill>
                <a:schemeClr val="dk1"/>
              </a:solidFill>
            </a:endParaRPr>
          </a:p>
          <a:p>
            <a:pPr indent="0" lvl="0" marL="457200" rtl="0" algn="l">
              <a:spcBef>
                <a:spcPts val="0"/>
              </a:spcBef>
              <a:spcAft>
                <a:spcPts val="0"/>
              </a:spcAft>
              <a:buNone/>
            </a:pPr>
            <a:r>
              <a:rPr i="1" lang="en-IN" sz="1800">
                <a:solidFill>
                  <a:srgbClr val="00FF00"/>
                </a:solidFill>
              </a:rPr>
              <a:t>model.compile(optimizer= "adam",loss = "categorical_crossentropy" , metrics =["accuracy"])</a:t>
            </a:r>
            <a:endParaRPr i="1" sz="1800">
              <a:solidFill>
                <a:srgbClr val="00FF00"/>
              </a:solidFill>
            </a:endParaRPr>
          </a:p>
          <a:p>
            <a:pPr indent="0" lvl="0" marL="457200" rtl="0" algn="l">
              <a:spcBef>
                <a:spcPts val="0"/>
              </a:spcBef>
              <a:spcAft>
                <a:spcPts val="0"/>
              </a:spcAft>
              <a:buNone/>
            </a:pPr>
            <a:r>
              <a:t/>
            </a:r>
            <a:endParaRPr i="1" sz="1800">
              <a:solidFill>
                <a:srgbClr val="00FF00"/>
              </a:solidFill>
            </a:endParaRPr>
          </a:p>
          <a:p>
            <a:pPr indent="-387350" lvl="0" marL="457200" rtl="0" algn="l">
              <a:spcBef>
                <a:spcPts val="0"/>
              </a:spcBef>
              <a:spcAft>
                <a:spcPts val="0"/>
              </a:spcAft>
              <a:buClr>
                <a:schemeClr val="dk1"/>
              </a:buClr>
              <a:buSzPts val="2500"/>
              <a:buChar char="●"/>
            </a:pPr>
            <a:r>
              <a:rPr i="1" lang="en-IN" sz="2500">
                <a:solidFill>
                  <a:schemeClr val="dk1"/>
                </a:solidFill>
              </a:rPr>
              <a:t>Fitting the model</a:t>
            </a:r>
            <a:endParaRPr i="1" sz="2500">
              <a:solidFill>
                <a:schemeClr val="dk1"/>
              </a:solidFill>
            </a:endParaRPr>
          </a:p>
          <a:p>
            <a:pPr indent="0" lvl="0" marL="457200" rtl="0" algn="l">
              <a:spcBef>
                <a:spcPts val="0"/>
              </a:spcBef>
              <a:spcAft>
                <a:spcPts val="0"/>
              </a:spcAft>
              <a:buNone/>
            </a:pPr>
            <a:r>
              <a:rPr i="1" lang="en-IN" sz="1800">
                <a:solidFill>
                  <a:srgbClr val="00FF00"/>
                </a:solidFill>
              </a:rPr>
              <a:t>model.fit_generator(x_train,steps_per_epoch = 342 , epochs = 100 , validation_data = x_test,validation_steps = 10)</a:t>
            </a:r>
            <a:endParaRPr i="1" sz="1800">
              <a:solidFill>
                <a:srgbClr val="00FF00"/>
              </a:solidFill>
            </a:endParaRPr>
          </a:p>
          <a:p>
            <a:pPr indent="0" lvl="0" marL="457200" rtl="0" algn="l">
              <a:spcBef>
                <a:spcPts val="0"/>
              </a:spcBef>
              <a:spcAft>
                <a:spcPts val="0"/>
              </a:spcAft>
              <a:buNone/>
            </a:pPr>
            <a:r>
              <a:t/>
            </a:r>
            <a:endParaRPr sz="2500">
              <a:solidFill>
                <a:schemeClr val="dk1"/>
              </a:solidFill>
            </a:endParaRPr>
          </a:p>
          <a:p>
            <a:pPr indent="-387350" lvl="0" marL="457200" rtl="0" algn="l">
              <a:spcBef>
                <a:spcPts val="0"/>
              </a:spcBef>
              <a:spcAft>
                <a:spcPts val="0"/>
              </a:spcAft>
              <a:buClr>
                <a:schemeClr val="dk1"/>
              </a:buClr>
              <a:buSzPts val="2500"/>
              <a:buChar char="●"/>
            </a:pPr>
            <a:r>
              <a:rPr lang="en-IN" sz="2500">
                <a:solidFill>
                  <a:schemeClr val="dk1"/>
                </a:solidFill>
              </a:rPr>
              <a:t>Saving the Model</a:t>
            </a:r>
            <a:endParaRPr sz="2500">
              <a:solidFill>
                <a:schemeClr val="dk1"/>
              </a:solidFill>
            </a:endParaRPr>
          </a:p>
          <a:p>
            <a:pPr indent="0" lvl="0" marL="457200" rtl="0" algn="l">
              <a:spcBef>
                <a:spcPts val="0"/>
              </a:spcBef>
              <a:spcAft>
                <a:spcPts val="0"/>
              </a:spcAft>
              <a:buNone/>
            </a:pPr>
            <a:r>
              <a:rPr i="1" lang="en-IN" sz="1800">
                <a:solidFill>
                  <a:srgbClr val="00FF00"/>
                </a:solidFill>
              </a:rPr>
              <a:t>model.save("shapes.h5")</a:t>
            </a:r>
            <a:endParaRPr i="1" sz="1800">
              <a:solidFill>
                <a:srgbClr val="00FF00"/>
              </a:solidFill>
            </a:endParaRPr>
          </a:p>
          <a:p>
            <a:pPr indent="0" lvl="0" marL="457200" rtl="0" algn="l">
              <a:spcBef>
                <a:spcPts val="0"/>
              </a:spcBef>
              <a:spcAft>
                <a:spcPts val="0"/>
              </a:spcAft>
              <a:buNone/>
            </a:pPr>
            <a:r>
              <a:t/>
            </a:r>
            <a:endParaRPr sz="1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4"/>
          <p:cNvSpPr txBox="1"/>
          <p:nvPr/>
        </p:nvSpPr>
        <p:spPr>
          <a:xfrm>
            <a:off x="803675" y="1125125"/>
            <a:ext cx="10421100" cy="498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3000">
                <a:solidFill>
                  <a:schemeClr val="lt1"/>
                </a:solidFill>
              </a:rPr>
              <a:t>5. </a:t>
            </a:r>
            <a:r>
              <a:rPr b="1" lang="en-IN" sz="3000">
                <a:solidFill>
                  <a:schemeClr val="lt1"/>
                </a:solidFill>
              </a:rPr>
              <a:t>Test The Model</a:t>
            </a:r>
            <a:endParaRPr b="1" sz="3000">
              <a:solidFill>
                <a:schemeClr val="lt1"/>
              </a:solidFill>
            </a:endParaRPr>
          </a:p>
          <a:p>
            <a:pPr indent="0" lvl="0" marL="0" rtl="0" algn="l">
              <a:spcBef>
                <a:spcPts val="0"/>
              </a:spcBef>
              <a:spcAft>
                <a:spcPts val="0"/>
              </a:spcAft>
              <a:buNone/>
            </a:pPr>
            <a:r>
              <a:t/>
            </a:r>
            <a:endParaRPr b="1" sz="3000">
              <a:solidFill>
                <a:schemeClr val="lt1"/>
              </a:solidFill>
            </a:endParaRPr>
          </a:p>
          <a:p>
            <a:pPr indent="-381000" lvl="0" marL="457200" rtl="0" algn="l">
              <a:spcBef>
                <a:spcPts val="0"/>
              </a:spcBef>
              <a:spcAft>
                <a:spcPts val="0"/>
              </a:spcAft>
              <a:buClr>
                <a:schemeClr val="dk1"/>
              </a:buClr>
              <a:buSzPts val="2400"/>
              <a:buChar char="●"/>
            </a:pPr>
            <a:r>
              <a:rPr b="1" lang="en-IN" sz="2400">
                <a:solidFill>
                  <a:schemeClr val="dk1"/>
                </a:solidFill>
              </a:rPr>
              <a:t>Predicting our result</a:t>
            </a:r>
            <a:endParaRPr b="1" sz="2400">
              <a:solidFill>
                <a:schemeClr val="dk1"/>
              </a:solidFill>
            </a:endParaRPr>
          </a:p>
          <a:p>
            <a:pPr indent="0" lvl="0" marL="914400" rtl="0" algn="l">
              <a:spcBef>
                <a:spcPts val="0"/>
              </a:spcBef>
              <a:spcAft>
                <a:spcPts val="0"/>
              </a:spcAft>
              <a:buNone/>
            </a:pPr>
            <a:r>
              <a:rPr i="1" lang="en-IN" sz="1900">
                <a:solidFill>
                  <a:srgbClr val="00FF00"/>
                </a:solidFill>
              </a:rPr>
              <a:t>from tensorflow.keras.models import load_model</a:t>
            </a:r>
            <a:endParaRPr i="1" sz="1900">
              <a:solidFill>
                <a:srgbClr val="00FF00"/>
              </a:solidFill>
            </a:endParaRPr>
          </a:p>
          <a:p>
            <a:pPr indent="0" lvl="0" marL="914400" rtl="0" algn="l">
              <a:spcBef>
                <a:spcPts val="0"/>
              </a:spcBef>
              <a:spcAft>
                <a:spcPts val="0"/>
              </a:spcAft>
              <a:buNone/>
            </a:pPr>
            <a:r>
              <a:rPr i="1" lang="en-IN" sz="1900">
                <a:solidFill>
                  <a:srgbClr val="00FF00"/>
                </a:solidFill>
              </a:rPr>
              <a:t>from tensorflow.keras.preprocessing import image</a:t>
            </a:r>
            <a:endParaRPr i="1" sz="1900">
              <a:solidFill>
                <a:srgbClr val="00FF00"/>
              </a:solidFill>
            </a:endParaRPr>
          </a:p>
          <a:p>
            <a:pPr indent="0" lvl="0" marL="914400" rtl="0" algn="l">
              <a:spcBef>
                <a:spcPts val="0"/>
              </a:spcBef>
              <a:spcAft>
                <a:spcPts val="0"/>
              </a:spcAft>
              <a:buNone/>
            </a:pPr>
            <a:r>
              <a:t/>
            </a:r>
            <a:endParaRPr i="1" sz="1900">
              <a:solidFill>
                <a:srgbClr val="00FF00"/>
              </a:solidFill>
            </a:endParaRPr>
          </a:p>
          <a:p>
            <a:pPr indent="0" lvl="0" marL="914400" rtl="0" algn="l">
              <a:spcBef>
                <a:spcPts val="0"/>
              </a:spcBef>
              <a:spcAft>
                <a:spcPts val="0"/>
              </a:spcAft>
              <a:buNone/>
            </a:pPr>
            <a:r>
              <a:rPr i="1" lang="en-IN" sz="1900">
                <a:solidFill>
                  <a:srgbClr val="00FF00"/>
                </a:solidFill>
              </a:rPr>
              <a:t>model = load_model("shapes.h5")</a:t>
            </a:r>
            <a:endParaRPr i="1" sz="1900">
              <a:solidFill>
                <a:srgbClr val="00FF00"/>
              </a:solidFill>
            </a:endParaRPr>
          </a:p>
          <a:p>
            <a:pPr indent="0" lvl="0" marL="914400" rtl="0" algn="l">
              <a:spcBef>
                <a:spcPts val="0"/>
              </a:spcBef>
              <a:spcAft>
                <a:spcPts val="0"/>
              </a:spcAft>
              <a:buNone/>
            </a:pPr>
            <a:r>
              <a:t/>
            </a:r>
            <a:endParaRPr i="1" sz="1900">
              <a:solidFill>
                <a:srgbClr val="00FF00"/>
              </a:solidFill>
            </a:endParaRPr>
          </a:p>
          <a:p>
            <a:pPr indent="0" lvl="0" marL="914400" rtl="0" algn="l">
              <a:spcBef>
                <a:spcPts val="0"/>
              </a:spcBef>
              <a:spcAft>
                <a:spcPts val="0"/>
              </a:spcAft>
              <a:buNone/>
            </a:pPr>
            <a:r>
              <a:rPr i="1" lang="en-IN" sz="1900">
                <a:solidFill>
                  <a:srgbClr val="00FF00"/>
                </a:solidFill>
              </a:rPr>
              <a:t>img=image.load_img(InputImg,target_size=(64,64))  # load and reshaping the image     </a:t>
            </a:r>
            <a:endParaRPr i="1" sz="1900">
              <a:solidFill>
                <a:srgbClr val="00FF00"/>
              </a:solidFill>
            </a:endParaRPr>
          </a:p>
          <a:p>
            <a:pPr indent="0" lvl="0" marL="914400" rtl="0" algn="l">
              <a:spcBef>
                <a:spcPts val="0"/>
              </a:spcBef>
              <a:spcAft>
                <a:spcPts val="0"/>
              </a:spcAft>
              <a:buNone/>
            </a:pPr>
            <a:r>
              <a:rPr i="1" lang="en-IN" sz="1900">
                <a:solidFill>
                  <a:srgbClr val="00FF00"/>
                </a:solidFill>
              </a:rPr>
              <a:t>x=image.img_to_array(img)#converting image to array    </a:t>
            </a:r>
            <a:endParaRPr i="1" sz="1900">
              <a:solidFill>
                <a:srgbClr val="00FF00"/>
              </a:solidFill>
            </a:endParaRPr>
          </a:p>
          <a:p>
            <a:pPr indent="0" lvl="0" marL="0" rtl="0" algn="l">
              <a:spcBef>
                <a:spcPts val="0"/>
              </a:spcBef>
              <a:spcAft>
                <a:spcPts val="0"/>
              </a:spcAft>
              <a:buNone/>
            </a:pPr>
            <a:r>
              <a:rPr i="1" lang="en-IN" sz="1900">
                <a:solidFill>
                  <a:srgbClr val="00FF00"/>
                </a:solidFill>
              </a:rPr>
              <a:t>             x=np.expand_dims(x,axis=0)     </a:t>
            </a:r>
            <a:endParaRPr i="1" sz="1900">
              <a:solidFill>
                <a:srgbClr val="00FF00"/>
              </a:solidFill>
            </a:endParaRPr>
          </a:p>
          <a:p>
            <a:pPr indent="0" lvl="0" marL="0" rtl="0" algn="l">
              <a:spcBef>
                <a:spcPts val="0"/>
              </a:spcBef>
              <a:spcAft>
                <a:spcPts val="0"/>
              </a:spcAft>
              <a:buNone/>
            </a:pPr>
            <a:r>
              <a:rPr i="1" lang="en-IN" sz="1900">
                <a:solidFill>
                  <a:srgbClr val="00FF00"/>
                </a:solidFill>
              </a:rPr>
              <a:t>            pred=model.predict_classes(x)     </a:t>
            </a:r>
            <a:endParaRPr i="1" sz="1900">
              <a:solidFill>
                <a:srgbClr val="00FF00"/>
              </a:solidFill>
            </a:endParaRPr>
          </a:p>
          <a:p>
            <a:pPr indent="0" lvl="0" marL="0" rtl="0" algn="l">
              <a:spcBef>
                <a:spcPts val="0"/>
              </a:spcBef>
              <a:spcAft>
                <a:spcPts val="0"/>
              </a:spcAft>
              <a:buNone/>
            </a:pPr>
            <a:r>
              <a:rPr i="1" lang="en-IN" sz="1900">
                <a:solidFill>
                  <a:srgbClr val="00FF00"/>
                </a:solidFill>
              </a:rPr>
              <a:t>           print(pred)     </a:t>
            </a:r>
            <a:endParaRPr i="1" sz="1900">
              <a:solidFill>
                <a:srgbClr val="00FF00"/>
              </a:solidFill>
            </a:endParaRPr>
          </a:p>
          <a:p>
            <a:pPr indent="0" lvl="0" marL="0" rtl="0" algn="l">
              <a:spcBef>
                <a:spcPts val="0"/>
              </a:spcBef>
              <a:spcAft>
                <a:spcPts val="0"/>
              </a:spcAft>
              <a:buNone/>
            </a:pPr>
            <a:r>
              <a:rPr i="1" lang="en-IN" sz="1900">
                <a:solidFill>
                  <a:srgbClr val="00FF00"/>
                </a:solidFill>
              </a:rPr>
              <a:t>           index=['circle', 'square', 'triangle']     </a:t>
            </a:r>
            <a:endParaRPr i="1" sz="1900">
              <a:solidFill>
                <a:srgbClr val="00FF00"/>
              </a:solidFill>
            </a:endParaRPr>
          </a:p>
          <a:p>
            <a:pPr indent="0" lvl="0" marL="0" rtl="0" algn="l">
              <a:spcBef>
                <a:spcPts val="0"/>
              </a:spcBef>
              <a:spcAft>
                <a:spcPts val="0"/>
              </a:spcAft>
              <a:buNone/>
            </a:pPr>
            <a:r>
              <a:rPr i="1" lang="en-IN" sz="1900">
                <a:solidFill>
                  <a:srgbClr val="00FF00"/>
                </a:solidFill>
              </a:rPr>
              <a:t>          result=str(index[pred[0]])</a:t>
            </a:r>
            <a:endParaRPr i="1" sz="2400">
              <a:solidFill>
                <a:srgbClr val="00FF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ph type="title"/>
          </p:nvPr>
        </p:nvSpPr>
        <p:spPr>
          <a:xfrm>
            <a:off x="766151" y="0"/>
            <a:ext cx="10131300" cy="1456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N"/>
              <a:t>Module Description</a:t>
            </a:r>
            <a:endParaRPr/>
          </a:p>
        </p:txBody>
      </p:sp>
      <p:sp>
        <p:nvSpPr>
          <p:cNvPr id="269" name="Google Shape;269;p35"/>
          <p:cNvSpPr txBox="1"/>
          <p:nvPr>
            <p:ph idx="1" type="body"/>
          </p:nvPr>
        </p:nvSpPr>
        <p:spPr>
          <a:xfrm>
            <a:off x="179350" y="1208550"/>
            <a:ext cx="12012600" cy="5592600"/>
          </a:xfrm>
          <a:prstGeom prst="rect">
            <a:avLst/>
          </a:prstGeom>
        </p:spPr>
        <p:txBody>
          <a:bodyPr anchorCtr="0" anchor="ctr" bIns="45700" lIns="91425" spcFirstLastPara="1" rIns="91425" wrap="square" tIns="45700">
            <a:spAutoFit/>
          </a:bodyPr>
          <a:lstStyle/>
          <a:p>
            <a:pPr indent="0" lvl="0" marL="0" rtl="0" algn="l">
              <a:spcBef>
                <a:spcPts val="0"/>
              </a:spcBef>
              <a:spcAft>
                <a:spcPts val="0"/>
              </a:spcAft>
              <a:buNone/>
            </a:pPr>
            <a:r>
              <a:rPr b="1" lang="en-IN" sz="2300"/>
              <a:t>1. HOME:</a:t>
            </a:r>
            <a:endParaRPr b="1" sz="2300"/>
          </a:p>
          <a:p>
            <a:pPr indent="0" lvl="0" marL="0" rtl="0" algn="l">
              <a:spcBef>
                <a:spcPts val="1000"/>
              </a:spcBef>
              <a:spcAft>
                <a:spcPts val="0"/>
              </a:spcAft>
              <a:buNone/>
            </a:pPr>
            <a:r>
              <a:rPr lang="en-IN" sz="2300"/>
              <a:t> </a:t>
            </a:r>
            <a:r>
              <a:rPr lang="en-IN" sz="2300">
                <a:solidFill>
                  <a:schemeClr val="dk1"/>
                </a:solidFill>
              </a:rPr>
              <a:t>It is the front page of website which consist different animated shapes and bit of briefing of what function the website is going to perform.From this page we can navigate to About and Learn Shape page.</a:t>
            </a:r>
            <a:endParaRPr sz="2300">
              <a:solidFill>
                <a:schemeClr val="dk1"/>
              </a:solidFill>
            </a:endParaRPr>
          </a:p>
          <a:p>
            <a:pPr indent="0" lvl="0" marL="0" rtl="0" algn="l">
              <a:spcBef>
                <a:spcPts val="1000"/>
              </a:spcBef>
              <a:spcAft>
                <a:spcPts val="0"/>
              </a:spcAft>
              <a:buNone/>
            </a:pPr>
            <a:r>
              <a:t/>
            </a:r>
            <a:endParaRPr sz="2300"/>
          </a:p>
          <a:p>
            <a:pPr indent="0" lvl="0" marL="0" rtl="0" algn="l">
              <a:spcBef>
                <a:spcPts val="1000"/>
              </a:spcBef>
              <a:spcAft>
                <a:spcPts val="0"/>
              </a:spcAft>
              <a:buNone/>
            </a:pPr>
            <a:r>
              <a:rPr lang="en-IN" sz="2300"/>
              <a:t> </a:t>
            </a:r>
            <a:r>
              <a:rPr b="1" lang="en-IN" sz="2300"/>
              <a:t>2. About:</a:t>
            </a:r>
            <a:r>
              <a:rPr lang="en-IN" sz="2300"/>
              <a:t> </a:t>
            </a:r>
            <a:endParaRPr sz="2300"/>
          </a:p>
          <a:p>
            <a:pPr indent="0" lvl="0" marL="0" rtl="0" algn="l">
              <a:spcBef>
                <a:spcPts val="1000"/>
              </a:spcBef>
              <a:spcAft>
                <a:spcPts val="0"/>
              </a:spcAft>
              <a:buNone/>
            </a:pPr>
            <a:r>
              <a:rPr lang="en-IN" sz="2300">
                <a:solidFill>
                  <a:schemeClr val="dk1"/>
                </a:solidFill>
              </a:rPr>
              <a:t>This page gives briefing about how the smart maths tutor system operates and this page also have the option for testing the smart maths tutor system.From this page we can navigate to About and Learn Shape page.</a:t>
            </a:r>
            <a:r>
              <a:rPr lang="en-IN" sz="2300"/>
              <a:t> </a:t>
            </a:r>
            <a:endParaRPr sz="2300"/>
          </a:p>
          <a:p>
            <a:pPr indent="0" lvl="0" marL="0" rtl="0" algn="l">
              <a:spcBef>
                <a:spcPts val="1000"/>
              </a:spcBef>
              <a:spcAft>
                <a:spcPts val="0"/>
              </a:spcAft>
              <a:buNone/>
            </a:pPr>
            <a:r>
              <a:t/>
            </a:r>
            <a:endParaRPr sz="2300"/>
          </a:p>
          <a:p>
            <a:pPr indent="0" lvl="0" marL="0" rtl="0" algn="l">
              <a:spcBef>
                <a:spcPts val="1000"/>
              </a:spcBef>
              <a:spcAft>
                <a:spcPts val="0"/>
              </a:spcAft>
              <a:buNone/>
            </a:pPr>
            <a:r>
              <a:rPr b="1" lang="en-IN" sz="2300"/>
              <a:t>3. Learn Shape:</a:t>
            </a:r>
            <a:endParaRPr b="1" sz="2300"/>
          </a:p>
          <a:p>
            <a:pPr indent="0" lvl="0" marL="0" rtl="0" algn="l">
              <a:spcBef>
                <a:spcPts val="1000"/>
              </a:spcBef>
              <a:spcAft>
                <a:spcPts val="1000"/>
              </a:spcAft>
              <a:buNone/>
            </a:pPr>
            <a:r>
              <a:rPr lang="en-IN" sz="2300"/>
              <a:t> </a:t>
            </a:r>
            <a:r>
              <a:rPr lang="en-IN" sz="2300">
                <a:solidFill>
                  <a:schemeClr val="dk1"/>
                </a:solidFill>
              </a:rPr>
              <a:t>This page directly lets you test smart tutor system where you can draw any shape and find detail about it.</a:t>
            </a:r>
            <a:endParaRPr sz="23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6"/>
          <p:cNvSpPr/>
          <p:nvPr/>
        </p:nvSpPr>
        <p:spPr>
          <a:xfrm>
            <a:off x="1740875" y="0"/>
            <a:ext cx="7755900" cy="1272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3600">
                <a:solidFill>
                  <a:srgbClr val="FEFEFE"/>
                </a:solidFill>
              </a:rPr>
              <a:t>Result</a:t>
            </a:r>
            <a:r>
              <a:rPr b="1" lang="en-IN" sz="4800">
                <a:solidFill>
                  <a:srgbClr val="FEFEFE"/>
                </a:solidFill>
              </a:rPr>
              <a:t> </a:t>
            </a:r>
            <a:endParaRPr b="1" sz="4800">
              <a:solidFill>
                <a:srgbClr val="FEFEFE"/>
              </a:solidFill>
            </a:endParaRPr>
          </a:p>
          <a:p>
            <a:pPr indent="0" lvl="0" marL="0" marR="0" rtl="0" algn="ctr">
              <a:spcBef>
                <a:spcPts val="0"/>
              </a:spcBef>
              <a:spcAft>
                <a:spcPts val="0"/>
              </a:spcAft>
              <a:buNone/>
            </a:pPr>
            <a:r>
              <a:rPr b="1" lang="en-IN" sz="2400">
                <a:solidFill>
                  <a:schemeClr val="dk1"/>
                </a:solidFill>
              </a:rPr>
              <a:t>Home Page</a:t>
            </a:r>
            <a:endParaRPr b="1" sz="2400">
              <a:solidFill>
                <a:schemeClr val="dk1"/>
              </a:solidFill>
            </a:endParaRPr>
          </a:p>
          <a:p>
            <a:pPr indent="0" lvl="0" marL="0" marR="0" rtl="0" algn="ctr">
              <a:spcBef>
                <a:spcPts val="0"/>
              </a:spcBef>
              <a:spcAft>
                <a:spcPts val="0"/>
              </a:spcAft>
              <a:buNone/>
            </a:pPr>
            <a:r>
              <a:t/>
            </a:r>
            <a:endParaRPr b="1" sz="4800">
              <a:solidFill>
                <a:srgbClr val="FEFEFE"/>
              </a:solidFill>
            </a:endParaRPr>
          </a:p>
          <a:p>
            <a:pPr indent="0" lvl="0" marL="0" marR="0" rtl="0" algn="l">
              <a:spcBef>
                <a:spcPts val="0"/>
              </a:spcBef>
              <a:spcAft>
                <a:spcPts val="0"/>
              </a:spcAft>
              <a:buNone/>
            </a:pPr>
            <a:r>
              <a:rPr b="1" lang="en-IN" sz="4800">
                <a:solidFill>
                  <a:srgbClr val="FEFEFE"/>
                </a:solidFill>
              </a:rPr>
              <a:t> </a:t>
            </a:r>
            <a:endParaRPr/>
          </a:p>
        </p:txBody>
      </p:sp>
      <p:sp>
        <p:nvSpPr>
          <p:cNvPr id="275" name="Google Shape;275;p36"/>
          <p:cNvSpPr txBox="1"/>
          <p:nvPr/>
        </p:nvSpPr>
        <p:spPr>
          <a:xfrm>
            <a:off x="6386540" y="2954005"/>
            <a:ext cx="4906200" cy="38160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pic>
        <p:nvPicPr>
          <p:cNvPr id="276" name="Google Shape;276;p36"/>
          <p:cNvPicPr preferRelativeResize="0"/>
          <p:nvPr/>
        </p:nvPicPr>
        <p:blipFill rotWithShape="1">
          <a:blip r:embed="rId3">
            <a:alphaModFix/>
          </a:blip>
          <a:srcRect b="4059" l="655" r="0" t="7114"/>
          <a:stretch/>
        </p:blipFill>
        <p:spPr>
          <a:xfrm>
            <a:off x="0" y="1272600"/>
            <a:ext cx="12192000" cy="5585401"/>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7"/>
          <p:cNvSpPr txBox="1"/>
          <p:nvPr/>
        </p:nvSpPr>
        <p:spPr>
          <a:xfrm>
            <a:off x="4219275" y="0"/>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400">
                <a:solidFill>
                  <a:schemeClr val="dk1"/>
                </a:solidFill>
              </a:rPr>
              <a:t>About</a:t>
            </a:r>
            <a:r>
              <a:rPr b="1" lang="en-IN" sz="2400">
                <a:solidFill>
                  <a:schemeClr val="dk1"/>
                </a:solidFill>
              </a:rPr>
              <a:t> Page</a:t>
            </a:r>
            <a:endParaRPr b="1" sz="2400">
              <a:solidFill>
                <a:schemeClr val="dk1"/>
              </a:solidFill>
            </a:endParaRPr>
          </a:p>
        </p:txBody>
      </p:sp>
      <p:pic>
        <p:nvPicPr>
          <p:cNvPr id="282" name="Google Shape;282;p37"/>
          <p:cNvPicPr preferRelativeResize="0"/>
          <p:nvPr/>
        </p:nvPicPr>
        <p:blipFill rotWithShape="1">
          <a:blip r:embed="rId3">
            <a:alphaModFix/>
          </a:blip>
          <a:srcRect b="4378" l="0" r="0" t="7871"/>
          <a:stretch/>
        </p:blipFill>
        <p:spPr>
          <a:xfrm>
            <a:off x="0" y="554100"/>
            <a:ext cx="12192000" cy="61699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nvSpPr>
        <p:spPr>
          <a:xfrm>
            <a:off x="7308948" y="79025"/>
            <a:ext cx="4089900" cy="53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2900" u="sng" cap="none" strike="noStrike">
                <a:solidFill>
                  <a:schemeClr val="lt1"/>
                </a:solidFill>
                <a:latin typeface="Arial"/>
                <a:ea typeface="Arial"/>
                <a:cs typeface="Arial"/>
                <a:sym typeface="Arial"/>
              </a:rPr>
              <a:t>Group</a:t>
            </a:r>
            <a:r>
              <a:rPr b="0" i="0" lang="en-IN" sz="2900" u="sng" cap="none" strike="noStrike">
                <a:solidFill>
                  <a:schemeClr val="lt1"/>
                </a:solidFill>
                <a:latin typeface="Arial"/>
                <a:ea typeface="Arial"/>
                <a:cs typeface="Arial"/>
                <a:sym typeface="Arial"/>
              </a:rPr>
              <a:t> </a:t>
            </a:r>
            <a:r>
              <a:rPr b="1" i="0" lang="en-IN" sz="2900" u="sng" cap="none" strike="noStrike">
                <a:solidFill>
                  <a:schemeClr val="lt1"/>
                </a:solidFill>
                <a:latin typeface="Arial"/>
                <a:ea typeface="Arial"/>
                <a:cs typeface="Arial"/>
                <a:sym typeface="Arial"/>
              </a:rPr>
              <a:t>Members</a:t>
            </a:r>
            <a:endParaRPr b="1" sz="2900" u="sng">
              <a:solidFill>
                <a:schemeClr val="lt1"/>
              </a:solidFill>
              <a:latin typeface="Arial"/>
              <a:ea typeface="Arial"/>
              <a:cs typeface="Arial"/>
              <a:sym typeface="Arial"/>
            </a:endParaRPr>
          </a:p>
        </p:txBody>
      </p:sp>
      <p:pic>
        <p:nvPicPr>
          <p:cNvPr id="152" name="Google Shape;152;p20"/>
          <p:cNvPicPr preferRelativeResize="0"/>
          <p:nvPr/>
        </p:nvPicPr>
        <p:blipFill rotWithShape="1">
          <a:blip r:embed="rId3">
            <a:alphaModFix/>
          </a:blip>
          <a:srcRect b="0" l="0" r="0" t="0"/>
          <a:stretch/>
        </p:blipFill>
        <p:spPr>
          <a:xfrm>
            <a:off x="7836874" y="3299613"/>
            <a:ext cx="769500" cy="769500"/>
          </a:xfrm>
          <a:prstGeom prst="rect">
            <a:avLst/>
          </a:prstGeom>
          <a:noFill/>
          <a:ln>
            <a:noFill/>
          </a:ln>
        </p:spPr>
      </p:pic>
      <p:pic>
        <p:nvPicPr>
          <p:cNvPr id="153" name="Google Shape;153;p20"/>
          <p:cNvPicPr preferRelativeResize="0"/>
          <p:nvPr/>
        </p:nvPicPr>
        <p:blipFill rotWithShape="1">
          <a:blip r:embed="rId4">
            <a:alphaModFix/>
          </a:blip>
          <a:srcRect b="0" l="0" r="0" t="0"/>
          <a:stretch/>
        </p:blipFill>
        <p:spPr>
          <a:xfrm>
            <a:off x="8646875" y="1966376"/>
            <a:ext cx="3428600" cy="986924"/>
          </a:xfrm>
          <a:prstGeom prst="rect">
            <a:avLst/>
          </a:prstGeom>
          <a:noFill/>
          <a:ln>
            <a:noFill/>
          </a:ln>
        </p:spPr>
      </p:pic>
      <p:pic>
        <p:nvPicPr>
          <p:cNvPr id="154" name="Google Shape;154;p20"/>
          <p:cNvPicPr preferRelativeResize="0"/>
          <p:nvPr/>
        </p:nvPicPr>
        <p:blipFill rotWithShape="1">
          <a:blip r:embed="rId5">
            <a:alphaModFix/>
          </a:blip>
          <a:srcRect b="0" l="0" r="0" t="0"/>
          <a:stretch/>
        </p:blipFill>
        <p:spPr>
          <a:xfrm>
            <a:off x="8595768" y="811489"/>
            <a:ext cx="3428600" cy="865707"/>
          </a:xfrm>
          <a:prstGeom prst="rect">
            <a:avLst/>
          </a:prstGeom>
          <a:noFill/>
          <a:ln>
            <a:noFill/>
          </a:ln>
        </p:spPr>
      </p:pic>
      <p:pic>
        <p:nvPicPr>
          <p:cNvPr id="155" name="Google Shape;155;p20"/>
          <p:cNvPicPr preferRelativeResize="0"/>
          <p:nvPr/>
        </p:nvPicPr>
        <p:blipFill rotWithShape="1">
          <a:blip r:embed="rId6">
            <a:alphaModFix/>
          </a:blip>
          <a:srcRect b="0" l="0" r="0" t="0"/>
          <a:stretch/>
        </p:blipFill>
        <p:spPr>
          <a:xfrm>
            <a:off x="7649768" y="1870850"/>
            <a:ext cx="1113632" cy="1108200"/>
          </a:xfrm>
          <a:prstGeom prst="rect">
            <a:avLst/>
          </a:prstGeom>
          <a:noFill/>
          <a:ln>
            <a:noFill/>
          </a:ln>
        </p:spPr>
      </p:pic>
      <p:pic>
        <p:nvPicPr>
          <p:cNvPr id="156" name="Google Shape;156;p20"/>
          <p:cNvPicPr preferRelativeResize="0"/>
          <p:nvPr/>
        </p:nvPicPr>
        <p:blipFill rotWithShape="1">
          <a:blip r:embed="rId3">
            <a:alphaModFix/>
          </a:blip>
          <a:srcRect b="0" l="0" r="0" t="0"/>
          <a:stretch/>
        </p:blipFill>
        <p:spPr>
          <a:xfrm>
            <a:off x="7812336" y="1961275"/>
            <a:ext cx="830464" cy="986925"/>
          </a:xfrm>
          <a:prstGeom prst="rect">
            <a:avLst/>
          </a:prstGeom>
          <a:noFill/>
          <a:ln>
            <a:noFill/>
          </a:ln>
        </p:spPr>
      </p:pic>
      <p:pic>
        <p:nvPicPr>
          <p:cNvPr id="157" name="Google Shape;157;p20"/>
          <p:cNvPicPr preferRelativeResize="0"/>
          <p:nvPr/>
        </p:nvPicPr>
        <p:blipFill rotWithShape="1">
          <a:blip r:embed="rId6">
            <a:alphaModFix/>
          </a:blip>
          <a:srcRect b="0" l="0" r="0" t="0"/>
          <a:stretch/>
        </p:blipFill>
        <p:spPr>
          <a:xfrm>
            <a:off x="7618049" y="699750"/>
            <a:ext cx="1077300" cy="1108200"/>
          </a:xfrm>
          <a:prstGeom prst="rect">
            <a:avLst/>
          </a:prstGeom>
          <a:noFill/>
          <a:ln>
            <a:noFill/>
          </a:ln>
        </p:spPr>
      </p:pic>
      <p:pic>
        <p:nvPicPr>
          <p:cNvPr id="158" name="Google Shape;158;p20"/>
          <p:cNvPicPr preferRelativeResize="0"/>
          <p:nvPr/>
        </p:nvPicPr>
        <p:blipFill rotWithShape="1">
          <a:blip r:embed="rId3">
            <a:alphaModFix/>
          </a:blip>
          <a:srcRect b="0" l="0" r="0" t="0"/>
          <a:stretch/>
        </p:blipFill>
        <p:spPr>
          <a:xfrm>
            <a:off x="7681306" y="787103"/>
            <a:ext cx="914479" cy="914479"/>
          </a:xfrm>
          <a:prstGeom prst="rect">
            <a:avLst/>
          </a:prstGeom>
          <a:noFill/>
          <a:ln>
            <a:noFill/>
          </a:ln>
        </p:spPr>
      </p:pic>
      <p:pic>
        <p:nvPicPr>
          <p:cNvPr id="159" name="Google Shape;159;p20"/>
          <p:cNvPicPr preferRelativeResize="0"/>
          <p:nvPr/>
        </p:nvPicPr>
        <p:blipFill rotWithShape="1">
          <a:blip r:embed="rId7">
            <a:alphaModFix/>
          </a:blip>
          <a:srcRect b="0" l="5329" r="0" t="5329"/>
          <a:stretch/>
        </p:blipFill>
        <p:spPr>
          <a:xfrm>
            <a:off x="8667077" y="4577187"/>
            <a:ext cx="3388191" cy="865707"/>
          </a:xfrm>
          <a:prstGeom prst="rect">
            <a:avLst/>
          </a:prstGeom>
          <a:noFill/>
          <a:ln>
            <a:noFill/>
          </a:ln>
        </p:spPr>
      </p:pic>
      <p:pic>
        <p:nvPicPr>
          <p:cNvPr id="160" name="Google Shape;160;p20"/>
          <p:cNvPicPr preferRelativeResize="0"/>
          <p:nvPr/>
        </p:nvPicPr>
        <p:blipFill rotWithShape="1">
          <a:blip r:embed="rId6">
            <a:alphaModFix/>
          </a:blip>
          <a:srcRect b="0" l="0" r="0" t="0"/>
          <a:stretch/>
        </p:blipFill>
        <p:spPr>
          <a:xfrm>
            <a:off x="7660300" y="4389686"/>
            <a:ext cx="1195525" cy="1189690"/>
          </a:xfrm>
          <a:prstGeom prst="rect">
            <a:avLst/>
          </a:prstGeom>
          <a:noFill/>
          <a:ln>
            <a:noFill/>
          </a:ln>
        </p:spPr>
      </p:pic>
      <p:pic>
        <p:nvPicPr>
          <p:cNvPr id="161" name="Google Shape;161;p20"/>
          <p:cNvPicPr preferRelativeResize="0"/>
          <p:nvPr/>
        </p:nvPicPr>
        <p:blipFill rotWithShape="1">
          <a:blip r:embed="rId8">
            <a:alphaModFix/>
          </a:blip>
          <a:srcRect b="0" l="0" r="0" t="0"/>
          <a:stretch/>
        </p:blipFill>
        <p:spPr>
          <a:xfrm>
            <a:off x="8763400" y="5794150"/>
            <a:ext cx="3207912" cy="923400"/>
          </a:xfrm>
          <a:prstGeom prst="rect">
            <a:avLst/>
          </a:prstGeom>
          <a:noFill/>
          <a:ln>
            <a:noFill/>
          </a:ln>
        </p:spPr>
      </p:pic>
      <p:pic>
        <p:nvPicPr>
          <p:cNvPr id="162" name="Google Shape;162;p20"/>
          <p:cNvPicPr preferRelativeResize="0"/>
          <p:nvPr/>
        </p:nvPicPr>
        <p:blipFill rotWithShape="1">
          <a:blip r:embed="rId6">
            <a:alphaModFix/>
          </a:blip>
          <a:srcRect b="0" l="0" r="0" t="0"/>
          <a:stretch/>
        </p:blipFill>
        <p:spPr>
          <a:xfrm>
            <a:off x="7714550" y="5641400"/>
            <a:ext cx="1195525" cy="1072075"/>
          </a:xfrm>
          <a:prstGeom prst="rect">
            <a:avLst/>
          </a:prstGeom>
          <a:noFill/>
          <a:ln>
            <a:noFill/>
          </a:ln>
        </p:spPr>
      </p:pic>
      <p:pic>
        <p:nvPicPr>
          <p:cNvPr id="163" name="Google Shape;163;p20"/>
          <p:cNvPicPr preferRelativeResize="0"/>
          <p:nvPr/>
        </p:nvPicPr>
        <p:blipFill rotWithShape="1">
          <a:blip r:embed="rId3">
            <a:alphaModFix/>
          </a:blip>
          <a:srcRect b="0" l="0" r="0" t="0"/>
          <a:stretch/>
        </p:blipFill>
        <p:spPr>
          <a:xfrm>
            <a:off x="7855073" y="4511841"/>
            <a:ext cx="914479" cy="914479"/>
          </a:xfrm>
          <a:prstGeom prst="rect">
            <a:avLst/>
          </a:prstGeom>
          <a:noFill/>
          <a:ln>
            <a:noFill/>
          </a:ln>
        </p:spPr>
      </p:pic>
      <p:pic>
        <p:nvPicPr>
          <p:cNvPr id="164" name="Google Shape;164;p20"/>
          <p:cNvPicPr preferRelativeResize="0"/>
          <p:nvPr/>
        </p:nvPicPr>
        <p:blipFill rotWithShape="1">
          <a:blip r:embed="rId3">
            <a:alphaModFix/>
          </a:blip>
          <a:srcRect b="0" l="0" r="0" t="0"/>
          <a:stretch/>
        </p:blipFill>
        <p:spPr>
          <a:xfrm>
            <a:off x="7855066" y="5641398"/>
            <a:ext cx="914479" cy="914479"/>
          </a:xfrm>
          <a:prstGeom prst="rect">
            <a:avLst/>
          </a:prstGeom>
          <a:noFill/>
          <a:ln>
            <a:noFill/>
          </a:ln>
        </p:spPr>
      </p:pic>
      <p:sp>
        <p:nvSpPr>
          <p:cNvPr id="165" name="Google Shape;165;p20"/>
          <p:cNvSpPr txBox="1"/>
          <p:nvPr/>
        </p:nvSpPr>
        <p:spPr>
          <a:xfrm>
            <a:off x="8667075" y="859601"/>
            <a:ext cx="33882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000">
                <a:solidFill>
                  <a:schemeClr val="lt1"/>
                </a:solidFill>
              </a:rPr>
              <a:t>Amman Aggarwal</a:t>
            </a:r>
            <a:endParaRPr/>
          </a:p>
          <a:p>
            <a:pPr indent="0" lvl="0" marL="0" marR="0" rtl="0" algn="ctr">
              <a:spcBef>
                <a:spcPts val="0"/>
              </a:spcBef>
              <a:spcAft>
                <a:spcPts val="0"/>
              </a:spcAft>
              <a:buNone/>
            </a:pPr>
            <a:r>
              <a:rPr b="1" lang="en-IN" sz="2400">
                <a:solidFill>
                  <a:schemeClr val="lt1"/>
                </a:solidFill>
                <a:latin typeface="Arial"/>
                <a:ea typeface="Arial"/>
                <a:cs typeface="Arial"/>
                <a:sym typeface="Arial"/>
              </a:rPr>
              <a:t> (19BC</a:t>
            </a:r>
            <a:r>
              <a:rPr b="1" lang="en-IN" sz="2400">
                <a:solidFill>
                  <a:schemeClr val="lt1"/>
                </a:solidFill>
              </a:rPr>
              <a:t>G</a:t>
            </a:r>
            <a:r>
              <a:rPr b="1" lang="en-IN" sz="2400">
                <a:solidFill>
                  <a:schemeClr val="lt1"/>
                </a:solidFill>
                <a:latin typeface="Arial"/>
                <a:ea typeface="Arial"/>
                <a:cs typeface="Arial"/>
                <a:sym typeface="Arial"/>
              </a:rPr>
              <a:t>10</a:t>
            </a:r>
            <a:r>
              <a:rPr b="1" lang="en-IN" sz="2400">
                <a:solidFill>
                  <a:schemeClr val="lt1"/>
                </a:solidFill>
              </a:rPr>
              <a:t>057</a:t>
            </a:r>
            <a:r>
              <a:rPr b="1" lang="en-IN" sz="2400">
                <a:solidFill>
                  <a:schemeClr val="lt1"/>
                </a:solidFill>
                <a:latin typeface="Arial"/>
                <a:ea typeface="Arial"/>
                <a:cs typeface="Arial"/>
                <a:sym typeface="Arial"/>
              </a:rPr>
              <a:t>)</a:t>
            </a:r>
            <a:endParaRPr b="1" sz="2400">
              <a:solidFill>
                <a:schemeClr val="lt1"/>
              </a:solidFill>
              <a:latin typeface="Arial"/>
              <a:ea typeface="Arial"/>
              <a:cs typeface="Arial"/>
              <a:sym typeface="Arial"/>
            </a:endParaRPr>
          </a:p>
        </p:txBody>
      </p:sp>
      <p:sp>
        <p:nvSpPr>
          <p:cNvPr id="166" name="Google Shape;166;p20"/>
          <p:cNvSpPr txBox="1"/>
          <p:nvPr/>
        </p:nvSpPr>
        <p:spPr>
          <a:xfrm>
            <a:off x="9150984" y="4594548"/>
            <a:ext cx="29043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lt1"/>
                </a:solidFill>
              </a:rPr>
              <a:t>Neelangshu Nath</a:t>
            </a:r>
            <a:endParaRPr/>
          </a:p>
          <a:p>
            <a:pPr indent="0" lvl="0" marL="0" marR="0" rtl="0" algn="l">
              <a:spcBef>
                <a:spcPts val="0"/>
              </a:spcBef>
              <a:spcAft>
                <a:spcPts val="0"/>
              </a:spcAft>
              <a:buNone/>
            </a:pPr>
            <a:r>
              <a:rPr b="1" lang="en-IN" sz="2400">
                <a:solidFill>
                  <a:schemeClr val="lt1"/>
                </a:solidFill>
              </a:rPr>
              <a:t>   </a:t>
            </a:r>
            <a:r>
              <a:rPr b="1" lang="en-IN" sz="2400">
                <a:solidFill>
                  <a:schemeClr val="lt1"/>
                </a:solidFill>
                <a:latin typeface="Arial"/>
                <a:ea typeface="Arial"/>
                <a:cs typeface="Arial"/>
                <a:sym typeface="Arial"/>
              </a:rPr>
              <a:t>(19BCE10</a:t>
            </a:r>
            <a:r>
              <a:rPr b="1" lang="en-IN" sz="2400">
                <a:solidFill>
                  <a:schemeClr val="lt1"/>
                </a:solidFill>
              </a:rPr>
              <a:t>224</a:t>
            </a:r>
            <a:r>
              <a:rPr b="1" lang="en-IN" sz="2400">
                <a:solidFill>
                  <a:schemeClr val="lt1"/>
                </a:solidFill>
                <a:latin typeface="Arial"/>
                <a:ea typeface="Arial"/>
                <a:cs typeface="Arial"/>
                <a:sym typeface="Arial"/>
              </a:rPr>
              <a:t>)</a:t>
            </a:r>
            <a:endParaRPr b="1" sz="2400">
              <a:solidFill>
                <a:schemeClr val="lt1"/>
              </a:solidFill>
              <a:latin typeface="Arial"/>
              <a:ea typeface="Arial"/>
              <a:cs typeface="Arial"/>
              <a:sym typeface="Arial"/>
            </a:endParaRPr>
          </a:p>
        </p:txBody>
      </p:sp>
      <p:sp>
        <p:nvSpPr>
          <p:cNvPr id="167" name="Google Shape;167;p20"/>
          <p:cNvSpPr txBox="1"/>
          <p:nvPr/>
        </p:nvSpPr>
        <p:spPr>
          <a:xfrm>
            <a:off x="8910075" y="5831538"/>
            <a:ext cx="2902200" cy="785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rPr>
              <a:t>Prateek Verma</a:t>
            </a:r>
            <a:endParaRPr b="1" sz="2400">
              <a:solidFill>
                <a:schemeClr val="lt1"/>
              </a:solidFill>
            </a:endParaRPr>
          </a:p>
          <a:p>
            <a:pPr indent="0" lvl="0" marL="0" marR="0" rtl="0" algn="ctr">
              <a:spcBef>
                <a:spcPts val="0"/>
              </a:spcBef>
              <a:spcAft>
                <a:spcPts val="0"/>
              </a:spcAft>
              <a:buNone/>
            </a:pPr>
            <a:r>
              <a:rPr b="1" lang="en-IN" sz="2100">
                <a:solidFill>
                  <a:schemeClr val="lt1"/>
                </a:solidFill>
              </a:rPr>
              <a:t>(19BCE10358)</a:t>
            </a:r>
            <a:endParaRPr b="1" sz="2100">
              <a:solidFill>
                <a:schemeClr val="lt1"/>
              </a:solidFill>
            </a:endParaRPr>
          </a:p>
        </p:txBody>
      </p:sp>
      <p:pic>
        <p:nvPicPr>
          <p:cNvPr id="168" name="Google Shape;168;p20"/>
          <p:cNvPicPr preferRelativeResize="0"/>
          <p:nvPr/>
        </p:nvPicPr>
        <p:blipFill rotWithShape="1">
          <a:blip r:embed="rId9">
            <a:alphaModFix/>
          </a:blip>
          <a:srcRect b="0" l="0" r="0" t="0"/>
          <a:stretch/>
        </p:blipFill>
        <p:spPr>
          <a:xfrm>
            <a:off x="482225" y="121700"/>
            <a:ext cx="6456150" cy="6614601"/>
          </a:xfrm>
          <a:prstGeom prst="rect">
            <a:avLst/>
          </a:prstGeom>
          <a:noFill/>
          <a:ln>
            <a:noFill/>
          </a:ln>
        </p:spPr>
      </p:pic>
      <p:sp>
        <p:nvSpPr>
          <p:cNvPr id="169" name="Google Shape;169;p20"/>
          <p:cNvSpPr txBox="1"/>
          <p:nvPr/>
        </p:nvSpPr>
        <p:spPr>
          <a:xfrm>
            <a:off x="2523751" y="288758"/>
            <a:ext cx="206734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800">
              <a:solidFill>
                <a:schemeClr val="lt1"/>
              </a:solidFill>
              <a:latin typeface="Arial"/>
              <a:ea typeface="Arial"/>
              <a:cs typeface="Arial"/>
              <a:sym typeface="Arial"/>
            </a:endParaRPr>
          </a:p>
        </p:txBody>
      </p:sp>
      <p:sp>
        <p:nvSpPr>
          <p:cNvPr id="170" name="Google Shape;170;p20"/>
          <p:cNvSpPr txBox="1"/>
          <p:nvPr/>
        </p:nvSpPr>
        <p:spPr>
          <a:xfrm>
            <a:off x="1501995" y="1139407"/>
            <a:ext cx="4416600" cy="3355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a:p>
            <a:pPr indent="0" lvl="0" marL="0" marR="0" rtl="0" algn="ctr">
              <a:spcBef>
                <a:spcPts val="0"/>
              </a:spcBef>
              <a:spcAft>
                <a:spcPts val="0"/>
              </a:spcAft>
              <a:buNone/>
            </a:pPr>
            <a:r>
              <a:rPr b="1" i="1" lang="en-IN" sz="3700" u="sng">
                <a:solidFill>
                  <a:schemeClr val="lt1"/>
                </a:solidFill>
              </a:rPr>
              <a:t>Project</a:t>
            </a:r>
            <a:endParaRPr b="1" i="1" sz="3700" u="sng">
              <a:solidFill>
                <a:schemeClr val="lt1"/>
              </a:solidFill>
            </a:endParaRPr>
          </a:p>
          <a:p>
            <a:pPr indent="0" lvl="0" marL="0" marR="0" rtl="0" algn="ctr">
              <a:spcBef>
                <a:spcPts val="0"/>
              </a:spcBef>
              <a:spcAft>
                <a:spcPts val="0"/>
              </a:spcAft>
              <a:buNone/>
            </a:pPr>
            <a:r>
              <a:t/>
            </a:r>
            <a:endParaRPr b="1" i="1" sz="3700" u="sng">
              <a:solidFill>
                <a:schemeClr val="lt1"/>
              </a:solidFill>
            </a:endParaRPr>
          </a:p>
          <a:p>
            <a:pPr indent="0" lvl="0" marL="0" marR="0" rtl="0" algn="ctr">
              <a:spcBef>
                <a:spcPts val="0"/>
              </a:spcBef>
              <a:spcAft>
                <a:spcPts val="0"/>
              </a:spcAft>
              <a:buNone/>
            </a:pPr>
            <a:r>
              <a:rPr b="1" lang="en-IN" sz="3200">
                <a:solidFill>
                  <a:schemeClr val="lt1"/>
                </a:solidFill>
                <a:latin typeface="Comic Sans MS"/>
                <a:ea typeface="Comic Sans MS"/>
                <a:cs typeface="Comic Sans MS"/>
                <a:sym typeface="Comic Sans MS"/>
              </a:rPr>
              <a:t>Smart Mathematics Tutor using IBM Watson</a:t>
            </a:r>
            <a:endParaRPr/>
          </a:p>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pic>
        <p:nvPicPr>
          <p:cNvPr id="171" name="Google Shape;171;p20"/>
          <p:cNvPicPr preferRelativeResize="0"/>
          <p:nvPr/>
        </p:nvPicPr>
        <p:blipFill rotWithShape="1">
          <a:blip r:embed="rId10">
            <a:alphaModFix/>
          </a:blip>
          <a:srcRect b="0" l="0" r="0" t="0"/>
          <a:stretch/>
        </p:blipFill>
        <p:spPr>
          <a:xfrm>
            <a:off x="3268175" y="229625"/>
            <a:ext cx="1322925" cy="1077300"/>
          </a:xfrm>
          <a:prstGeom prst="rect">
            <a:avLst/>
          </a:prstGeom>
          <a:noFill/>
          <a:ln>
            <a:noFill/>
          </a:ln>
        </p:spPr>
      </p:pic>
      <p:sp>
        <p:nvSpPr>
          <p:cNvPr id="172" name="Google Shape;172;p20"/>
          <p:cNvSpPr txBox="1"/>
          <p:nvPr/>
        </p:nvSpPr>
        <p:spPr>
          <a:xfrm>
            <a:off x="1205500" y="4389675"/>
            <a:ext cx="5215500" cy="1119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i="1" lang="en-IN" sz="2500" u="sng">
                <a:solidFill>
                  <a:schemeClr val="lt1"/>
                </a:solidFill>
              </a:rPr>
              <a:t>Guided By</a:t>
            </a:r>
            <a:r>
              <a:rPr b="1" lang="en-IN" sz="2500">
                <a:solidFill>
                  <a:schemeClr val="lt1"/>
                </a:solidFill>
              </a:rPr>
              <a:t> - </a:t>
            </a:r>
            <a:endParaRPr b="1" sz="2500">
              <a:solidFill>
                <a:schemeClr val="lt1"/>
              </a:solidFill>
            </a:endParaRPr>
          </a:p>
          <a:p>
            <a:pPr indent="0" lvl="0" marL="0" rtl="0" algn="l">
              <a:lnSpc>
                <a:spcPct val="115000"/>
              </a:lnSpc>
              <a:spcBef>
                <a:spcPts val="1200"/>
              </a:spcBef>
              <a:spcAft>
                <a:spcPts val="1200"/>
              </a:spcAft>
              <a:buClr>
                <a:schemeClr val="dk1"/>
              </a:buClr>
              <a:buSzPts val="1100"/>
              <a:buFont typeface="Arial"/>
              <a:buNone/>
            </a:pPr>
            <a:r>
              <a:rPr b="1" lang="en-IN" sz="2500">
                <a:solidFill>
                  <a:schemeClr val="lt1"/>
                </a:solidFill>
              </a:rPr>
              <a:t>      </a:t>
            </a:r>
            <a:r>
              <a:rPr b="1" lang="en-IN" sz="2800">
                <a:solidFill>
                  <a:schemeClr val="lt1"/>
                </a:solidFill>
              </a:rPr>
              <a:t>Pradeepthi Duggaraja</a:t>
            </a:r>
            <a:endParaRPr b="1" sz="2800">
              <a:solidFill>
                <a:schemeClr val="lt1"/>
              </a:solidFill>
            </a:endParaRPr>
          </a:p>
        </p:txBody>
      </p:sp>
      <p:pic>
        <p:nvPicPr>
          <p:cNvPr id="173" name="Google Shape;173;p20"/>
          <p:cNvPicPr preferRelativeResize="0"/>
          <p:nvPr/>
        </p:nvPicPr>
        <p:blipFill rotWithShape="1">
          <a:blip r:embed="rId6">
            <a:alphaModFix/>
          </a:blip>
          <a:srcRect b="0" l="0" r="0" t="0"/>
          <a:stretch/>
        </p:blipFill>
        <p:spPr>
          <a:xfrm>
            <a:off x="7599888" y="3135455"/>
            <a:ext cx="1077300" cy="1072058"/>
          </a:xfrm>
          <a:prstGeom prst="rect">
            <a:avLst/>
          </a:prstGeom>
          <a:noFill/>
          <a:ln>
            <a:noFill/>
          </a:ln>
        </p:spPr>
      </p:pic>
      <p:pic>
        <p:nvPicPr>
          <p:cNvPr id="174" name="Google Shape;174;p20"/>
          <p:cNvPicPr preferRelativeResize="0"/>
          <p:nvPr/>
        </p:nvPicPr>
        <p:blipFill rotWithShape="1">
          <a:blip r:embed="rId3">
            <a:alphaModFix/>
          </a:blip>
          <a:srcRect b="0" l="0" r="0" t="0"/>
          <a:stretch/>
        </p:blipFill>
        <p:spPr>
          <a:xfrm>
            <a:off x="7723300" y="3269125"/>
            <a:ext cx="830475" cy="830475"/>
          </a:xfrm>
          <a:prstGeom prst="rect">
            <a:avLst/>
          </a:prstGeom>
          <a:noFill/>
          <a:ln>
            <a:noFill/>
          </a:ln>
        </p:spPr>
      </p:pic>
      <p:sp>
        <p:nvSpPr>
          <p:cNvPr id="175" name="Google Shape;175;p20"/>
          <p:cNvSpPr txBox="1"/>
          <p:nvPr/>
        </p:nvSpPr>
        <p:spPr>
          <a:xfrm>
            <a:off x="8810075" y="36344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6" name="Google Shape;176;p20"/>
          <p:cNvSpPr txBox="1"/>
          <p:nvPr/>
        </p:nvSpPr>
        <p:spPr>
          <a:xfrm>
            <a:off x="4215775" y="2948200"/>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400">
              <a:solidFill>
                <a:schemeClr val="lt1"/>
              </a:solidFill>
            </a:endParaRPr>
          </a:p>
        </p:txBody>
      </p:sp>
      <p:pic>
        <p:nvPicPr>
          <p:cNvPr id="177" name="Google Shape;177;p20"/>
          <p:cNvPicPr preferRelativeResize="0"/>
          <p:nvPr/>
        </p:nvPicPr>
        <p:blipFill rotWithShape="1">
          <a:blip r:embed="rId8">
            <a:alphaModFix/>
          </a:blip>
          <a:srcRect b="0" l="0" r="0" t="0"/>
          <a:stretch/>
        </p:blipFill>
        <p:spPr>
          <a:xfrm>
            <a:off x="8646875" y="3178025"/>
            <a:ext cx="3428600" cy="986925"/>
          </a:xfrm>
          <a:prstGeom prst="rect">
            <a:avLst/>
          </a:prstGeom>
          <a:noFill/>
          <a:ln>
            <a:noFill/>
          </a:ln>
        </p:spPr>
      </p:pic>
      <p:sp>
        <p:nvSpPr>
          <p:cNvPr id="178" name="Google Shape;178;p20"/>
          <p:cNvSpPr txBox="1"/>
          <p:nvPr/>
        </p:nvSpPr>
        <p:spPr>
          <a:xfrm>
            <a:off x="8810075" y="3209799"/>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2400">
                <a:solidFill>
                  <a:schemeClr val="lt1"/>
                </a:solidFill>
              </a:rPr>
              <a:t>   Akshat Sharma</a:t>
            </a:r>
            <a:endParaRPr>
              <a:solidFill>
                <a:schemeClr val="dk1"/>
              </a:solidFill>
            </a:endParaRPr>
          </a:p>
          <a:p>
            <a:pPr indent="0" lvl="0" marL="0" rtl="0" algn="l">
              <a:spcBef>
                <a:spcPts val="0"/>
              </a:spcBef>
              <a:spcAft>
                <a:spcPts val="0"/>
              </a:spcAft>
              <a:buNone/>
            </a:pPr>
            <a:r>
              <a:rPr b="1" lang="en-IN" sz="2400">
                <a:solidFill>
                  <a:schemeClr val="lt1"/>
                </a:solidFill>
              </a:rPr>
              <a:t>     (19BCE10147)</a:t>
            </a:r>
            <a:endParaRPr b="1" sz="2400">
              <a:solidFill>
                <a:schemeClr val="lt1"/>
              </a:solidFill>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8"/>
          <p:cNvSpPr txBox="1"/>
          <p:nvPr/>
        </p:nvSpPr>
        <p:spPr>
          <a:xfrm>
            <a:off x="3134300" y="0"/>
            <a:ext cx="6228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400">
                <a:solidFill>
                  <a:schemeClr val="dk1"/>
                </a:solidFill>
              </a:rPr>
              <a:t>Project Output : Tk window prediction </a:t>
            </a:r>
            <a:endParaRPr b="1" sz="2400">
              <a:solidFill>
                <a:schemeClr val="dk1"/>
              </a:solidFill>
            </a:endParaRPr>
          </a:p>
        </p:txBody>
      </p:sp>
      <p:pic>
        <p:nvPicPr>
          <p:cNvPr id="288" name="Google Shape;288;p38"/>
          <p:cNvPicPr preferRelativeResize="0"/>
          <p:nvPr/>
        </p:nvPicPr>
        <p:blipFill rotWithShape="1">
          <a:blip r:embed="rId3">
            <a:alphaModFix/>
          </a:blip>
          <a:srcRect b="4283" l="0" r="0" t="8288"/>
          <a:stretch/>
        </p:blipFill>
        <p:spPr>
          <a:xfrm>
            <a:off x="46450" y="616150"/>
            <a:ext cx="12099101" cy="6121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9"/>
          <p:cNvSpPr txBox="1"/>
          <p:nvPr/>
        </p:nvSpPr>
        <p:spPr>
          <a:xfrm>
            <a:off x="2766489" y="398580"/>
            <a:ext cx="561068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4400" u="sng">
                <a:solidFill>
                  <a:schemeClr val="lt1"/>
                </a:solidFill>
                <a:latin typeface="Arial"/>
                <a:ea typeface="Arial"/>
                <a:cs typeface="Arial"/>
                <a:sym typeface="Arial"/>
              </a:rPr>
              <a:t>REFERENCES</a:t>
            </a:r>
            <a:endParaRPr b="1" sz="4400" u="sng">
              <a:solidFill>
                <a:schemeClr val="lt1"/>
              </a:solidFill>
              <a:latin typeface="Arial"/>
              <a:ea typeface="Arial"/>
              <a:cs typeface="Arial"/>
              <a:sym typeface="Arial"/>
            </a:endParaRPr>
          </a:p>
        </p:txBody>
      </p:sp>
      <p:pic>
        <p:nvPicPr>
          <p:cNvPr id="294" name="Google Shape;294;p39"/>
          <p:cNvPicPr preferRelativeResize="0"/>
          <p:nvPr/>
        </p:nvPicPr>
        <p:blipFill rotWithShape="1">
          <a:blip r:embed="rId3">
            <a:alphaModFix/>
          </a:blip>
          <a:srcRect b="0" l="0" r="0" t="0"/>
          <a:stretch/>
        </p:blipFill>
        <p:spPr>
          <a:xfrm>
            <a:off x="559293" y="174363"/>
            <a:ext cx="2029643" cy="1450858"/>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295" name="Google Shape;295;p39"/>
          <p:cNvPicPr preferRelativeResize="0"/>
          <p:nvPr/>
        </p:nvPicPr>
        <p:blipFill rotWithShape="1">
          <a:blip r:embed="rId4">
            <a:alphaModFix/>
          </a:blip>
          <a:srcRect b="0" l="0" r="0" t="0"/>
          <a:stretch/>
        </p:blipFill>
        <p:spPr>
          <a:xfrm>
            <a:off x="8220456" y="0"/>
            <a:ext cx="3971544" cy="6858000"/>
          </a:xfrm>
          <a:prstGeom prst="rect">
            <a:avLst/>
          </a:prstGeom>
          <a:noFill/>
          <a:ln>
            <a:noFill/>
          </a:ln>
        </p:spPr>
      </p:pic>
      <p:sp>
        <p:nvSpPr>
          <p:cNvPr id="296" name="Google Shape;296;p39"/>
          <p:cNvSpPr/>
          <p:nvPr/>
        </p:nvSpPr>
        <p:spPr>
          <a:xfrm>
            <a:off x="255207" y="2357735"/>
            <a:ext cx="6855595" cy="1200329"/>
          </a:xfrm>
          <a:prstGeom prst="rect">
            <a:avLst/>
          </a:prstGeom>
          <a:noFill/>
          <a:ln>
            <a:noFill/>
          </a:ln>
        </p:spPr>
        <p:txBody>
          <a:bodyPr anchorCtr="0" anchor="t" bIns="45700" lIns="91425" spcFirstLastPara="1" rIns="91425" wrap="square" tIns="45700">
            <a:noAutofit/>
          </a:bodyPr>
          <a:lstStyle/>
          <a:p>
            <a:pPr indent="0" lvl="0" marL="457200" marR="0" rtl="0" algn="l">
              <a:spcBef>
                <a:spcPts val="0"/>
              </a:spcBef>
              <a:spcAft>
                <a:spcPts val="0"/>
              </a:spcAft>
              <a:buNone/>
            </a:pPr>
            <a:r>
              <a:t/>
            </a:r>
            <a:endParaRPr b="1" sz="3600" cap="none">
              <a:solidFill>
                <a:schemeClr val="dk2"/>
              </a:solidFill>
              <a:latin typeface="Arial"/>
              <a:ea typeface="Arial"/>
              <a:cs typeface="Arial"/>
              <a:sym typeface="Arial"/>
            </a:endParaRPr>
          </a:p>
        </p:txBody>
      </p:sp>
      <p:sp>
        <p:nvSpPr>
          <p:cNvPr id="297" name="Google Shape;297;p39"/>
          <p:cNvSpPr/>
          <p:nvPr/>
        </p:nvSpPr>
        <p:spPr>
          <a:xfrm>
            <a:off x="255200" y="3080750"/>
            <a:ext cx="7433400" cy="1989600"/>
          </a:xfrm>
          <a:prstGeom prst="rect">
            <a:avLst/>
          </a:prstGeom>
          <a:noFill/>
          <a:ln>
            <a:noFill/>
          </a:ln>
        </p:spPr>
        <p:txBody>
          <a:bodyPr anchorCtr="0" anchor="t" bIns="45700" lIns="91425" spcFirstLastPara="1" rIns="91425" wrap="square" tIns="45700">
            <a:noAutofit/>
          </a:bodyPr>
          <a:lstStyle/>
          <a:p>
            <a:pPr indent="-571500" lvl="0" marL="571500" marR="0" rtl="0" algn="l">
              <a:spcBef>
                <a:spcPts val="0"/>
              </a:spcBef>
              <a:spcAft>
                <a:spcPts val="0"/>
              </a:spcAft>
              <a:buClr>
                <a:schemeClr val="dk2"/>
              </a:buClr>
              <a:buSzPts val="3600"/>
              <a:buFont typeface="Noto Sans Symbols"/>
              <a:buChar char="⮚"/>
            </a:pPr>
            <a:r>
              <a:rPr b="1" lang="en-IN" sz="3600" u="sng" cap="none">
                <a:solidFill>
                  <a:schemeClr val="dk2"/>
                </a:solidFill>
                <a:latin typeface="Arial"/>
                <a:ea typeface="Arial"/>
                <a:cs typeface="Arial"/>
                <a:sym typeface="Arial"/>
              </a:rPr>
              <a:t>Youtube</a:t>
            </a:r>
            <a:endParaRPr b="1" sz="3600" u="sng" cap="none">
              <a:solidFill>
                <a:schemeClr val="dk2"/>
              </a:solidFill>
              <a:latin typeface="Arial"/>
              <a:ea typeface="Arial"/>
              <a:cs typeface="Arial"/>
              <a:sym typeface="Arial"/>
            </a:endParaRPr>
          </a:p>
          <a:p>
            <a:pPr indent="0" lvl="0" marL="0" marR="0" rtl="0" algn="l">
              <a:spcBef>
                <a:spcPts val="0"/>
              </a:spcBef>
              <a:spcAft>
                <a:spcPts val="0"/>
              </a:spcAft>
              <a:buNone/>
            </a:pPr>
            <a:r>
              <a:rPr b="1" lang="en-IN" sz="3600" u="sng" cap="none">
                <a:solidFill>
                  <a:schemeClr val="hlink"/>
                </a:solidFill>
                <a:latin typeface="Arial"/>
                <a:ea typeface="Arial"/>
                <a:cs typeface="Arial"/>
                <a:sym typeface="Arial"/>
                <a:hlinkClick r:id="rId5"/>
              </a:rPr>
              <a:t>https://youtu.be/kqBmsLvWU14</a:t>
            </a:r>
            <a:endParaRPr b="1" sz="3600" cap="none">
              <a:solidFill>
                <a:schemeClr val="dk2"/>
              </a:solidFill>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txBox="1"/>
          <p:nvPr/>
        </p:nvSpPr>
        <p:spPr>
          <a:xfrm>
            <a:off x="414500" y="2348800"/>
            <a:ext cx="111537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sz="9600"/>
              <a:t>Thank You</a:t>
            </a:r>
            <a:endParaRPr sz="9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nvSpPr>
        <p:spPr>
          <a:xfrm>
            <a:off x="3208429" y="-36901"/>
            <a:ext cx="51291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4000" u="sng">
                <a:solidFill>
                  <a:schemeClr val="lt1"/>
                </a:solidFill>
                <a:latin typeface="Arial"/>
                <a:ea typeface="Arial"/>
                <a:cs typeface="Arial"/>
                <a:sym typeface="Arial"/>
              </a:rPr>
              <a:t>INTRODUCTION</a:t>
            </a:r>
            <a:endParaRPr/>
          </a:p>
        </p:txBody>
      </p:sp>
      <p:sp>
        <p:nvSpPr>
          <p:cNvPr id="184" name="Google Shape;184;p21"/>
          <p:cNvSpPr txBox="1"/>
          <p:nvPr/>
        </p:nvSpPr>
        <p:spPr>
          <a:xfrm>
            <a:off x="0" y="671100"/>
            <a:ext cx="9745500" cy="7838400"/>
          </a:xfrm>
          <a:prstGeom prst="rect">
            <a:avLst/>
          </a:prstGeom>
          <a:noFill/>
          <a:ln>
            <a:noFill/>
          </a:ln>
        </p:spPr>
        <p:txBody>
          <a:bodyPr anchorCtr="0" anchor="t" bIns="45700" lIns="91425" spcFirstLastPara="1" rIns="91425" wrap="square" tIns="45700">
            <a:spAutoFit/>
          </a:bodyPr>
          <a:lstStyle/>
          <a:p>
            <a:pPr indent="-361950" lvl="0" marL="457200" marR="0" rtl="0" algn="l">
              <a:spcBef>
                <a:spcPts val="0"/>
              </a:spcBef>
              <a:spcAft>
                <a:spcPts val="0"/>
              </a:spcAft>
              <a:buSzPts val="2100"/>
              <a:buChar char="➢"/>
            </a:pPr>
            <a:r>
              <a:rPr lang="en-IN" sz="2100"/>
              <a:t>Nationally, the average age at which kids get a phone of their own is 10.3 years. One thing experts agree on is that later is better. Once you open the door, it can be very difficult to close. A 2016 study found that most kids are getting their first social media account between the ages of 10 and 12. </a:t>
            </a:r>
            <a:r>
              <a:rPr lang="en-IN" sz="2100"/>
              <a:t>This Ich</a:t>
            </a:r>
            <a:r>
              <a:rPr lang="en-IN" sz="2100"/>
              <a:t> will ultimately lead to unproductive work. Due to lack of interactive learning students doesn't show much interest in learning things. Interactive Learning is a pedagogical approach that incorporates social networking and urban computing into course design and delivery. Interactive Learning has evolved out of the hyper-growth in the use of digital technology and virtual communication, particularly by students. Beginning around 2000, students entering institutes of higher education have expected that interactive learning will be an integral part of their education. The use of interactive technology in learning for these students is as natural as using a pencil and paper were to past generations.</a:t>
            </a:r>
            <a:endParaRPr sz="2100"/>
          </a:p>
          <a:p>
            <a:pPr indent="0" lvl="0" marL="914400" marR="0" rtl="0" algn="l">
              <a:spcBef>
                <a:spcPts val="0"/>
              </a:spcBef>
              <a:spcAft>
                <a:spcPts val="0"/>
              </a:spcAft>
              <a:buNone/>
            </a:pPr>
            <a:r>
              <a:t/>
            </a:r>
            <a:endParaRPr sz="2100"/>
          </a:p>
          <a:p>
            <a:pPr indent="-361950" lvl="0" marL="457200" marR="0" rtl="0" algn="l">
              <a:spcBef>
                <a:spcPts val="0"/>
              </a:spcBef>
              <a:spcAft>
                <a:spcPts val="0"/>
              </a:spcAft>
              <a:buClr>
                <a:schemeClr val="lt1"/>
              </a:buClr>
              <a:buSzPts val="2100"/>
              <a:buChar char="➢"/>
            </a:pPr>
            <a:r>
              <a:rPr lang="en-IN" sz="2100">
                <a:solidFill>
                  <a:schemeClr val="lt1"/>
                </a:solidFill>
              </a:rPr>
              <a:t> Smart Maths tutor system is a web based graphical user interface where a user gets to draw shapes of mathematical figures such as square, triangle, circle etc for which the output would be related formulas to the drawn figure.</a:t>
            </a:r>
            <a:endParaRPr sz="2100">
              <a:solidFill>
                <a:schemeClr val="lt1"/>
              </a:solidFill>
            </a:endParaRPr>
          </a:p>
          <a:p>
            <a:pPr indent="0" lvl="0" marL="457200" marR="0" rtl="0" algn="l">
              <a:spcBef>
                <a:spcPts val="0"/>
              </a:spcBef>
              <a:spcAft>
                <a:spcPts val="0"/>
              </a:spcAft>
              <a:buNone/>
            </a:pPr>
            <a:r>
              <a:t/>
            </a:r>
            <a:endParaRPr sz="900"/>
          </a:p>
          <a:p>
            <a:pPr indent="0" lvl="0" marL="0" marR="0" rtl="0" algn="l">
              <a:lnSpc>
                <a:spcPct val="139285"/>
              </a:lnSpc>
              <a:spcBef>
                <a:spcPts val="0"/>
              </a:spcBef>
              <a:spcAft>
                <a:spcPts val="0"/>
              </a:spcAft>
              <a:buClr>
                <a:schemeClr val="lt1"/>
              </a:buClr>
              <a:buSzPts val="2800"/>
              <a:buFont typeface="Arial"/>
              <a:buNone/>
            </a:pPr>
            <a:r>
              <a:t/>
            </a:r>
            <a:endParaRPr i="0" sz="2100" u="none" cap="none" strike="noStrike">
              <a:solidFill>
                <a:srgbClr val="000000"/>
              </a:solidFill>
            </a:endParaRPr>
          </a:p>
          <a:p>
            <a:pPr indent="-165100" lvl="0" marL="342900" marR="0" rtl="0" algn="l">
              <a:spcBef>
                <a:spcPts val="0"/>
              </a:spcBef>
              <a:spcAft>
                <a:spcPts val="0"/>
              </a:spcAft>
              <a:buClr>
                <a:schemeClr val="lt1"/>
              </a:buClr>
              <a:buSzPts val="2800"/>
              <a:buFont typeface="Noto Sans Symbols"/>
              <a:buNone/>
            </a:pPr>
            <a:r>
              <a:t/>
            </a:r>
            <a:endParaRPr i="0" sz="2900" u="none" cap="none" strike="noStrike">
              <a:solidFill>
                <a:srgbClr val="000000"/>
              </a:solidFill>
            </a:endParaRPr>
          </a:p>
          <a:p>
            <a:pPr indent="-165100" lvl="0" marL="342900" marR="0" rtl="0" algn="l">
              <a:spcBef>
                <a:spcPts val="0"/>
              </a:spcBef>
              <a:spcAft>
                <a:spcPts val="0"/>
              </a:spcAft>
              <a:buClr>
                <a:schemeClr val="lt1"/>
              </a:buClr>
              <a:buSzPts val="2800"/>
              <a:buFont typeface="Noto Sans Symbols"/>
              <a:buNone/>
            </a:pPr>
            <a:r>
              <a:t/>
            </a:r>
            <a:endParaRPr sz="29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900">
              <a:solidFill>
                <a:schemeClr val="lt1"/>
              </a:solidFill>
            </a:endParaRPr>
          </a:p>
        </p:txBody>
      </p:sp>
      <p:pic>
        <p:nvPicPr>
          <p:cNvPr id="185" name="Google Shape;185;p21"/>
          <p:cNvPicPr preferRelativeResize="0"/>
          <p:nvPr/>
        </p:nvPicPr>
        <p:blipFill>
          <a:blip r:embed="rId3">
            <a:alphaModFix/>
          </a:blip>
          <a:stretch>
            <a:fillRect/>
          </a:stretch>
        </p:blipFill>
        <p:spPr>
          <a:xfrm>
            <a:off x="9927350" y="1996575"/>
            <a:ext cx="2145175" cy="2746525"/>
          </a:xfrm>
          <a:prstGeom prst="rect">
            <a:avLst/>
          </a:prstGeom>
          <a:noFill/>
          <a:ln cap="flat" cmpd="sng" w="19050">
            <a:solidFill>
              <a:schemeClr val="dk1"/>
            </a:solidFill>
            <a:prstDash val="solid"/>
            <a:round/>
            <a:headEnd len="sm" w="sm" type="none"/>
            <a:tailEnd len="sm" w="sm" type="none"/>
          </a:ln>
        </p:spPr>
      </p:pic>
    </p:spTree>
  </p:cSld>
  <p:clrMapOvr>
    <a:masterClrMapping/>
  </p:clrMapOvr>
  <mc:AlternateContent>
    <mc:Choice Requires="p14">
      <p:transition spd="slow" p14:dur="1250">
        <p14:flip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2"/>
          <p:cNvPicPr preferRelativeResize="0"/>
          <p:nvPr/>
        </p:nvPicPr>
        <p:blipFill rotWithShape="1">
          <a:blip r:embed="rId3">
            <a:alphaModFix/>
          </a:blip>
          <a:srcRect b="0" l="0" r="0" t="0"/>
          <a:stretch/>
        </p:blipFill>
        <p:spPr>
          <a:xfrm>
            <a:off x="8533397" y="-79899"/>
            <a:ext cx="4343599" cy="7057748"/>
          </a:xfrm>
          <a:prstGeom prst="rect">
            <a:avLst/>
          </a:prstGeom>
          <a:noFill/>
          <a:ln>
            <a:noFill/>
          </a:ln>
        </p:spPr>
      </p:pic>
      <p:pic>
        <p:nvPicPr>
          <p:cNvPr descr="Handshake" id="191" name="Google Shape;191;p22"/>
          <p:cNvPicPr preferRelativeResize="0"/>
          <p:nvPr/>
        </p:nvPicPr>
        <p:blipFill rotWithShape="1">
          <a:blip r:embed="rId4">
            <a:alphaModFix/>
          </a:blip>
          <a:srcRect b="0" l="0" r="0" t="0"/>
          <a:stretch/>
        </p:blipFill>
        <p:spPr>
          <a:xfrm>
            <a:off x="1551723" y="-301840"/>
            <a:ext cx="1826122" cy="1826122"/>
          </a:xfrm>
          <a:prstGeom prst="rect">
            <a:avLst/>
          </a:prstGeom>
          <a:noFill/>
          <a:ln>
            <a:noFill/>
          </a:ln>
        </p:spPr>
      </p:pic>
      <p:sp>
        <p:nvSpPr>
          <p:cNvPr id="192" name="Google Shape;192;p22"/>
          <p:cNvSpPr txBox="1"/>
          <p:nvPr/>
        </p:nvSpPr>
        <p:spPr>
          <a:xfrm>
            <a:off x="1143000" y="138175"/>
            <a:ext cx="7789200" cy="193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4000" u="sng">
                <a:solidFill>
                  <a:schemeClr val="lt1"/>
                </a:solidFill>
                <a:latin typeface="Arial"/>
                <a:ea typeface="Arial"/>
                <a:cs typeface="Arial"/>
                <a:sym typeface="Arial"/>
              </a:rPr>
              <a:t>OBJECTIVE</a:t>
            </a:r>
            <a:endParaRPr/>
          </a:p>
          <a:p>
            <a:pPr indent="0" lvl="0" marL="0" marR="0" rtl="0" algn="ctr">
              <a:spcBef>
                <a:spcPts val="0"/>
              </a:spcBef>
              <a:spcAft>
                <a:spcPts val="0"/>
              </a:spcAft>
              <a:buNone/>
            </a:pPr>
            <a:r>
              <a:t/>
            </a:r>
            <a:endParaRPr b="1" sz="4000" u="sng">
              <a:solidFill>
                <a:schemeClr val="lt1"/>
              </a:solidFill>
              <a:latin typeface="Arial"/>
              <a:ea typeface="Arial"/>
              <a:cs typeface="Arial"/>
              <a:sym typeface="Arial"/>
            </a:endParaRPr>
          </a:p>
          <a:p>
            <a:pPr indent="0" lvl="0" marL="0" marR="0" rtl="0" algn="l">
              <a:spcBef>
                <a:spcPts val="0"/>
              </a:spcBef>
              <a:spcAft>
                <a:spcPts val="0"/>
              </a:spcAft>
              <a:buNone/>
            </a:pPr>
            <a:r>
              <a:t/>
            </a:r>
            <a:endParaRPr sz="4000">
              <a:solidFill>
                <a:schemeClr val="lt1"/>
              </a:solidFill>
              <a:latin typeface="Arial"/>
              <a:ea typeface="Arial"/>
              <a:cs typeface="Arial"/>
              <a:sym typeface="Arial"/>
            </a:endParaRPr>
          </a:p>
        </p:txBody>
      </p:sp>
      <p:sp>
        <p:nvSpPr>
          <p:cNvPr id="193" name="Google Shape;193;p22"/>
          <p:cNvSpPr txBox="1"/>
          <p:nvPr/>
        </p:nvSpPr>
        <p:spPr>
          <a:xfrm>
            <a:off x="0" y="1067825"/>
            <a:ext cx="8932200" cy="74313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200"/>
              </a:spcBef>
              <a:spcAft>
                <a:spcPts val="0"/>
              </a:spcAft>
              <a:buNone/>
            </a:pPr>
            <a:r>
              <a:t/>
            </a:r>
            <a:endParaRPr sz="2200">
              <a:solidFill>
                <a:schemeClr val="dk1"/>
              </a:solidFill>
            </a:endParaRPr>
          </a:p>
          <a:p>
            <a:pPr indent="-368300" lvl="0" marL="457200" rtl="0" algn="l">
              <a:lnSpc>
                <a:spcPct val="115000"/>
              </a:lnSpc>
              <a:spcBef>
                <a:spcPts val="1200"/>
              </a:spcBef>
              <a:spcAft>
                <a:spcPts val="0"/>
              </a:spcAft>
              <a:buClr>
                <a:schemeClr val="dk1"/>
              </a:buClr>
              <a:buSzPts val="2200"/>
              <a:buChar char="●"/>
            </a:pPr>
            <a:r>
              <a:rPr lang="en-IN" sz="2200">
                <a:solidFill>
                  <a:schemeClr val="dk1"/>
                </a:solidFill>
              </a:rPr>
              <a:t>The aim of our project is to create tutoring assistant which will prove to be effective in helping Math students to practice shape recognition exercises. For the assistant to provide the needed guidance to a student who are learning to recognise the shapes, it is necessary to take into consideration both the shape that is needed to be recognised, as well as the name of the shape proposed by the learner. </a:t>
            </a:r>
            <a:endParaRPr sz="2200">
              <a:solidFill>
                <a:schemeClr val="dk1"/>
              </a:solidFill>
            </a:endParaRPr>
          </a:p>
          <a:p>
            <a:pPr indent="-368300" lvl="0" marL="457200" rtl="0" algn="l">
              <a:lnSpc>
                <a:spcPct val="115000"/>
              </a:lnSpc>
              <a:spcBef>
                <a:spcPts val="0"/>
              </a:spcBef>
              <a:spcAft>
                <a:spcPts val="0"/>
              </a:spcAft>
              <a:buClr>
                <a:srgbClr val="FEFEFE"/>
              </a:buClr>
              <a:buSzPts val="2200"/>
              <a:buChar char="●"/>
            </a:pPr>
            <a:r>
              <a:rPr lang="en-IN" sz="2200">
                <a:solidFill>
                  <a:srgbClr val="FEFEFE"/>
                </a:solidFill>
              </a:rPr>
              <a:t>This tutoring assistant will use a shape generator designed to test the knowledge of the student. This shape generator is created by our team to form different shape so that the students can try guess the name of the shapes and find if their answer was correct or not which will help them build their knowledge in an easy way. </a:t>
            </a:r>
            <a:endParaRPr sz="2200">
              <a:solidFill>
                <a:srgbClr val="FEFEF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IN" sz="2200">
                <a:solidFill>
                  <a:schemeClr val="dk1"/>
                </a:solidFill>
                <a:highlight>
                  <a:schemeClr val="lt1"/>
                </a:highlight>
                <a:latin typeface="Times New Roman"/>
                <a:ea typeface="Times New Roman"/>
                <a:cs typeface="Times New Roman"/>
                <a:sym typeface="Times New Roman"/>
              </a:rPr>
              <a:t>  </a:t>
            </a:r>
            <a:endParaRPr sz="220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sz="2200">
              <a:solidFill>
                <a:schemeClr val="dk1"/>
              </a:solidFill>
              <a:highlight>
                <a:schemeClr val="lt1"/>
              </a:highlight>
              <a:latin typeface="Times New Roman"/>
              <a:ea typeface="Times New Roman"/>
              <a:cs typeface="Times New Roman"/>
              <a:sym typeface="Times New Roman"/>
            </a:endParaRPr>
          </a:p>
          <a:p>
            <a:pPr indent="0" lvl="0" marL="0" marR="0" rtl="0" algn="l">
              <a:lnSpc>
                <a:spcPct val="162500"/>
              </a:lnSpc>
              <a:spcBef>
                <a:spcPts val="1200"/>
              </a:spcBef>
              <a:spcAft>
                <a:spcPts val="0"/>
              </a:spcAft>
              <a:buNone/>
            </a:pPr>
            <a:r>
              <a:t/>
            </a:r>
            <a:endParaRPr sz="2200"/>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467900" y="328475"/>
            <a:ext cx="12076200" cy="13026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lt1"/>
              </a:buClr>
              <a:buSzPct val="100000"/>
              <a:buFont typeface="Arial"/>
              <a:buNone/>
            </a:pPr>
            <a:r>
              <a:rPr i="0" lang="en-IN" sz="4400" u="none" cap="none" strike="noStrike">
                <a:latin typeface="Arial"/>
                <a:ea typeface="Arial"/>
                <a:cs typeface="Arial"/>
                <a:sym typeface="Arial"/>
              </a:rPr>
              <a:t>PROPOSED WORK AND METHODOLOGY:</a:t>
            </a:r>
            <a:br>
              <a:rPr b="1" i="0" lang="en-IN" sz="4000" u="none" cap="none" strike="noStrike">
                <a:solidFill>
                  <a:srgbClr val="000000"/>
                </a:solidFill>
                <a:latin typeface="Arial"/>
                <a:ea typeface="Arial"/>
                <a:cs typeface="Arial"/>
                <a:sym typeface="Arial"/>
              </a:rPr>
            </a:br>
            <a:endParaRPr sz="4000">
              <a:latin typeface="Arial"/>
              <a:ea typeface="Arial"/>
              <a:cs typeface="Arial"/>
              <a:sym typeface="Arial"/>
            </a:endParaRPr>
          </a:p>
        </p:txBody>
      </p:sp>
      <p:sp>
        <p:nvSpPr>
          <p:cNvPr id="199" name="Google Shape;199;p23"/>
          <p:cNvSpPr txBox="1"/>
          <p:nvPr/>
        </p:nvSpPr>
        <p:spPr>
          <a:xfrm>
            <a:off x="735275" y="1537375"/>
            <a:ext cx="10627800" cy="4186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IN" sz="2000"/>
              <a:t>CNN: A convolutional neural network is a class of deep neural networks, most commonly applied to analyzing visual imagery.</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IN" sz="2000"/>
              <a:t>Opencv – It is an Open Source Computer Vision Library which are mainly used for image processing, video capture and analysis including features like face detection and object detection</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Clr>
                <a:schemeClr val="lt1"/>
              </a:buClr>
              <a:buSzPts val="2000"/>
              <a:buChar char="●"/>
            </a:pPr>
            <a:r>
              <a:rPr lang="en-IN" sz="2000">
                <a:solidFill>
                  <a:schemeClr val="lt1"/>
                </a:solidFill>
              </a:rPr>
              <a:t>Flask:  Flask is a popular Python web framework, meaning it is a third-party Python library used for developing web applications . </a:t>
            </a:r>
            <a:endParaRPr sz="2000">
              <a:solidFill>
                <a:schemeClr val="lt1"/>
              </a:solidFill>
            </a:endParaRPr>
          </a:p>
          <a:p>
            <a:pPr indent="0" lvl="0" marL="457200" rtl="0" algn="l">
              <a:spcBef>
                <a:spcPts val="0"/>
              </a:spcBef>
              <a:spcAft>
                <a:spcPts val="0"/>
              </a:spcAft>
              <a:buNone/>
            </a:pPr>
            <a:r>
              <a:t/>
            </a:r>
            <a:endParaRPr sz="2000">
              <a:solidFill>
                <a:schemeClr val="lt1"/>
              </a:solidFill>
            </a:endParaRPr>
          </a:p>
          <a:p>
            <a:pPr indent="-355600" lvl="0" marL="457200" rtl="0" algn="l">
              <a:spcBef>
                <a:spcPts val="0"/>
              </a:spcBef>
              <a:spcAft>
                <a:spcPts val="0"/>
              </a:spcAft>
              <a:buClr>
                <a:schemeClr val="lt1"/>
              </a:buClr>
              <a:buSzPts val="2000"/>
              <a:buChar char="●"/>
            </a:pPr>
            <a:r>
              <a:rPr lang="en-IN" sz="2000">
                <a:solidFill>
                  <a:schemeClr val="lt1"/>
                </a:solidFill>
              </a:rPr>
              <a:t>Tkinter : It is the standard Python interface to the Tk Graphical User Interface toolkit</a:t>
            </a:r>
            <a:endParaRPr sz="2000">
              <a:solidFill>
                <a:schemeClr val="lt1"/>
              </a:solidFill>
            </a:endParaRPr>
          </a:p>
          <a:p>
            <a:pPr indent="0" lvl="0" marL="457200" rtl="0" algn="l">
              <a:spcBef>
                <a:spcPts val="0"/>
              </a:spcBef>
              <a:spcAft>
                <a:spcPts val="0"/>
              </a:spcAft>
              <a:buNone/>
            </a:pPr>
            <a:r>
              <a:t/>
            </a:r>
            <a:endParaRPr sz="2000">
              <a:solidFill>
                <a:schemeClr val="lt1"/>
              </a:solidFill>
            </a:endParaRPr>
          </a:p>
          <a:p>
            <a:pPr indent="-355600" lvl="0" marL="457200" rtl="0" algn="l">
              <a:spcBef>
                <a:spcPts val="0"/>
              </a:spcBef>
              <a:spcAft>
                <a:spcPts val="0"/>
              </a:spcAft>
              <a:buClr>
                <a:schemeClr val="lt1"/>
              </a:buClr>
              <a:buSzPts val="2000"/>
              <a:buChar char="●"/>
            </a:pPr>
            <a:r>
              <a:rPr lang="en-IN" sz="2000">
                <a:solidFill>
                  <a:schemeClr val="lt1"/>
                </a:solidFill>
              </a:rPr>
              <a:t>WEB Page - HTML and CSS is used build home page and About page of the website </a:t>
            </a:r>
            <a:endParaRPr sz="2000">
              <a:solidFill>
                <a:schemeClr val="lt1"/>
              </a:solidFill>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000"/>
              <a:buFont typeface="Arial"/>
              <a:buNone/>
            </a:pPr>
            <a:r>
              <a:rPr i="0" lang="en-IN" sz="4000" cap="none" strike="noStrike">
                <a:latin typeface="Arial"/>
                <a:ea typeface="Arial"/>
                <a:cs typeface="Arial"/>
                <a:sym typeface="Arial"/>
              </a:rPr>
              <a:t>NOVELTY OF THE PROJECT</a:t>
            </a:r>
            <a:br>
              <a:rPr i="0" lang="en-IN" sz="4000" cap="none" strike="noStrike">
                <a:latin typeface="Arial"/>
                <a:ea typeface="Arial"/>
                <a:cs typeface="Arial"/>
                <a:sym typeface="Arial"/>
              </a:rPr>
            </a:br>
            <a:endParaRPr sz="4000">
              <a:latin typeface="Arial"/>
              <a:ea typeface="Arial"/>
              <a:cs typeface="Arial"/>
              <a:sym typeface="Arial"/>
            </a:endParaRPr>
          </a:p>
        </p:txBody>
      </p:sp>
      <p:sp>
        <p:nvSpPr>
          <p:cNvPr id="205" name="Google Shape;205;p24"/>
          <p:cNvSpPr txBox="1"/>
          <p:nvPr>
            <p:ph idx="1" type="body"/>
          </p:nvPr>
        </p:nvSpPr>
        <p:spPr>
          <a:xfrm>
            <a:off x="782382" y="1838148"/>
            <a:ext cx="11041500" cy="4154700"/>
          </a:xfrm>
          <a:prstGeom prst="rect">
            <a:avLst/>
          </a:prstGeom>
          <a:noFill/>
          <a:ln>
            <a:noFill/>
          </a:ln>
        </p:spPr>
        <p:txBody>
          <a:bodyPr anchorCtr="0" anchor="ctr" bIns="45700" lIns="91425" spcFirstLastPara="1" rIns="91425" wrap="square" tIns="45700">
            <a:normAutofit lnSpcReduction="20000"/>
          </a:bodyPr>
          <a:lstStyle/>
          <a:p>
            <a:pPr indent="-285750" lvl="0" marL="285750" marR="0" rtl="0" algn="l">
              <a:lnSpc>
                <a:spcPct val="162500"/>
              </a:lnSpc>
              <a:spcBef>
                <a:spcPts val="0"/>
              </a:spcBef>
              <a:spcAft>
                <a:spcPts val="0"/>
              </a:spcAft>
              <a:buClr>
                <a:srgbClr val="000000"/>
              </a:buClr>
              <a:buSzPts val="2400"/>
              <a:buFont typeface="Arial"/>
              <a:buChar char="•"/>
            </a:pPr>
            <a:r>
              <a:rPr lang="en-IN" sz="2400">
                <a:solidFill>
                  <a:srgbClr val="000000"/>
                </a:solidFill>
              </a:rPr>
              <a:t>The IT system has revolutionized the field of mathematics. In this fast-paced world of mathematics, it is a daunting task to manage a classroom. Smart Mathematics Tutor is a computer or web based system that predicts of the shape as well as provides the formula for that shape.</a:t>
            </a:r>
            <a:endParaRPr sz="2400">
              <a:solidFill>
                <a:srgbClr val="000000"/>
              </a:solidFill>
            </a:endParaRPr>
          </a:p>
          <a:p>
            <a:pPr indent="-285750" lvl="0" marL="285750" marR="0" rtl="0" algn="l">
              <a:lnSpc>
                <a:spcPct val="162500"/>
              </a:lnSpc>
              <a:spcBef>
                <a:spcPts val="0"/>
              </a:spcBef>
              <a:spcAft>
                <a:spcPts val="0"/>
              </a:spcAft>
              <a:buClr>
                <a:srgbClr val="000000"/>
              </a:buClr>
              <a:buSzPts val="2400"/>
              <a:buFont typeface="Arial"/>
              <a:buChar char="•"/>
            </a:pPr>
            <a:r>
              <a:rPr lang="en-IN" sz="2400">
                <a:solidFill>
                  <a:srgbClr val="000000"/>
                </a:solidFill>
              </a:rPr>
              <a:t> This system or software will help in making the whole functioning paperless and smart. It integrates all the information regarding shapes and formula into one software.</a:t>
            </a:r>
            <a:endParaRPr/>
          </a:p>
          <a:p>
            <a:pPr indent="-171450" lvl="0" marL="285750" rtl="0" algn="l">
              <a:spcBef>
                <a:spcPts val="0"/>
              </a:spcBef>
              <a:spcAft>
                <a:spcPts val="0"/>
              </a:spcAft>
              <a:buSzPts val="1800"/>
              <a:buNone/>
            </a:pPr>
            <a:r>
              <a:t/>
            </a:r>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030351" y="475650"/>
            <a:ext cx="10131300" cy="1456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N"/>
              <a:t>Real Time Usage</a:t>
            </a:r>
            <a:endParaRPr/>
          </a:p>
        </p:txBody>
      </p:sp>
      <p:sp>
        <p:nvSpPr>
          <p:cNvPr id="211" name="Google Shape;211;p25"/>
          <p:cNvSpPr txBox="1"/>
          <p:nvPr>
            <p:ph idx="1" type="body"/>
          </p:nvPr>
        </p:nvSpPr>
        <p:spPr>
          <a:xfrm>
            <a:off x="411300" y="1848450"/>
            <a:ext cx="11369400" cy="4594200"/>
          </a:xfrm>
          <a:prstGeom prst="rect">
            <a:avLst/>
          </a:prstGeom>
        </p:spPr>
        <p:txBody>
          <a:bodyPr anchorCtr="0" anchor="ctr" bIns="45700" lIns="91425" spcFirstLastPara="1" rIns="91425" wrap="square" tIns="45700">
            <a:normAutofit lnSpcReduction="10000"/>
          </a:bodyPr>
          <a:lstStyle/>
          <a:p>
            <a:pPr indent="0" lvl="0" marL="0" rtl="0" algn="l">
              <a:spcBef>
                <a:spcPts val="0"/>
              </a:spcBef>
              <a:spcAft>
                <a:spcPts val="0"/>
              </a:spcAft>
              <a:buNone/>
            </a:pPr>
            <a:r>
              <a:rPr b="1" lang="en-IN" sz="2400">
                <a:solidFill>
                  <a:schemeClr val="dk1"/>
                </a:solidFill>
              </a:rPr>
              <a:t>Tracking objects</a:t>
            </a:r>
            <a:endParaRPr b="1" sz="2400">
              <a:solidFill>
                <a:schemeClr val="dk1"/>
              </a:solidFill>
            </a:endParaRPr>
          </a:p>
          <a:p>
            <a:pPr indent="0" lvl="0" marL="0" rtl="0" algn="l">
              <a:spcBef>
                <a:spcPts val="1000"/>
              </a:spcBef>
              <a:spcAft>
                <a:spcPts val="0"/>
              </a:spcAft>
              <a:buNone/>
            </a:pPr>
            <a:r>
              <a:rPr lang="en-IN" sz="2200">
                <a:solidFill>
                  <a:schemeClr val="dk1"/>
                </a:solidFill>
              </a:rPr>
              <a:t> A Shape detection framework is additionally utilized in tracking the shapes/objects, for instance tracking a ball during a match in the football world cup, tracking the swing of a cricket bat, tracking an individual in a video.Object tracking has an assortment of uses, some of which are surveillance and security, traffic checking, video correspondence, robot vision and activity. </a:t>
            </a:r>
            <a:endParaRPr sz="2200">
              <a:solidFill>
                <a:schemeClr val="dk1"/>
              </a:solidFill>
            </a:endParaRPr>
          </a:p>
          <a:p>
            <a:pPr indent="0" lvl="0" marL="0" rtl="0" algn="l">
              <a:spcBef>
                <a:spcPts val="1000"/>
              </a:spcBef>
              <a:spcAft>
                <a:spcPts val="0"/>
              </a:spcAft>
              <a:buNone/>
            </a:pPr>
            <a:r>
              <a:t/>
            </a:r>
            <a:endParaRPr sz="2200">
              <a:solidFill>
                <a:schemeClr val="dk1"/>
              </a:solidFill>
            </a:endParaRPr>
          </a:p>
          <a:p>
            <a:pPr indent="0" lvl="0" marL="0" rtl="0" algn="l">
              <a:spcBef>
                <a:spcPts val="1000"/>
              </a:spcBef>
              <a:spcAft>
                <a:spcPts val="0"/>
              </a:spcAft>
              <a:buNone/>
            </a:pPr>
            <a:r>
              <a:rPr b="1" lang="en-IN" sz="2400">
                <a:solidFill>
                  <a:schemeClr val="dk1"/>
                </a:solidFill>
              </a:rPr>
              <a:t>People Counting </a:t>
            </a:r>
            <a:endParaRPr b="1" sz="2400">
              <a:solidFill>
                <a:schemeClr val="dk1"/>
              </a:solidFill>
            </a:endParaRPr>
          </a:p>
          <a:p>
            <a:pPr indent="0" lvl="0" marL="0" rtl="0" algn="l">
              <a:spcBef>
                <a:spcPts val="1000"/>
              </a:spcBef>
              <a:spcAft>
                <a:spcPts val="1000"/>
              </a:spcAft>
              <a:buNone/>
            </a:pPr>
            <a:r>
              <a:rPr lang="en-IN" sz="2200">
                <a:solidFill>
                  <a:schemeClr val="dk1"/>
                </a:solidFill>
              </a:rPr>
              <a:t>Shape detection can be additionally utilized for People counting. It is utilized for dissecting store execution or group measurements during festivals. These will, in general, be progressively troublesome as individuals move out of the frame rapidly (likewise in light of the fact that individuals are non-inflexible objects).  </a:t>
            </a:r>
            <a:endParaRPr sz="2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891750" y="328225"/>
            <a:ext cx="10408500" cy="14562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lt1"/>
              </a:buClr>
              <a:buSzPct val="100000"/>
              <a:buFont typeface="Arial"/>
              <a:buNone/>
            </a:pPr>
            <a:r>
              <a:rPr i="0" lang="en-IN" sz="4400" cap="none" strike="noStrike">
                <a:latin typeface="Arial"/>
                <a:ea typeface="Arial"/>
                <a:cs typeface="Arial"/>
                <a:sym typeface="Arial"/>
              </a:rPr>
              <a:t>HARDWARE AND SOFTWARE REQUIREMENT</a:t>
            </a:r>
            <a:br>
              <a:rPr b="1" i="0" lang="en-IN" sz="3600" u="sng" cap="none" strike="noStrike">
                <a:solidFill>
                  <a:srgbClr val="000000"/>
                </a:solidFill>
                <a:latin typeface="Arial"/>
                <a:ea typeface="Arial"/>
                <a:cs typeface="Arial"/>
                <a:sym typeface="Arial"/>
              </a:rPr>
            </a:br>
            <a:endParaRPr/>
          </a:p>
        </p:txBody>
      </p:sp>
      <p:sp>
        <p:nvSpPr>
          <p:cNvPr id="217" name="Google Shape;217;p26"/>
          <p:cNvSpPr txBox="1"/>
          <p:nvPr>
            <p:ph idx="1" type="body"/>
          </p:nvPr>
        </p:nvSpPr>
        <p:spPr>
          <a:xfrm>
            <a:off x="468800" y="1784425"/>
            <a:ext cx="10876200" cy="4256400"/>
          </a:xfrm>
          <a:prstGeom prst="rect">
            <a:avLst/>
          </a:prstGeom>
          <a:noFill/>
          <a:ln>
            <a:noFill/>
          </a:ln>
        </p:spPr>
        <p:txBody>
          <a:bodyPr anchorCtr="0" anchor="ctr" bIns="45700" lIns="91425" spcFirstLastPara="1" rIns="91425" wrap="square" tIns="45700">
            <a:normAutofit/>
          </a:bodyPr>
          <a:lstStyle/>
          <a:p>
            <a:pPr indent="-285750" lvl="0" marL="285750" marR="0" rtl="0" algn="l">
              <a:lnSpc>
                <a:spcPct val="162500"/>
              </a:lnSpc>
              <a:spcBef>
                <a:spcPts val="0"/>
              </a:spcBef>
              <a:spcAft>
                <a:spcPts val="0"/>
              </a:spcAft>
              <a:buClr>
                <a:srgbClr val="222222"/>
              </a:buClr>
              <a:buSzPts val="2400"/>
              <a:buChar char="•"/>
            </a:pPr>
            <a:r>
              <a:rPr b="1" lang="en-IN" sz="2400">
                <a:solidFill>
                  <a:srgbClr val="000000"/>
                </a:solidFill>
              </a:rPr>
              <a:t>Minimum Requirements:  </a:t>
            </a:r>
            <a:endParaRPr b="1" sz="2400">
              <a:solidFill>
                <a:srgbClr val="000000"/>
              </a:solidFill>
            </a:endParaRPr>
          </a:p>
          <a:p>
            <a:pPr indent="0" lvl="0" marL="285750" marR="0" rtl="0" algn="l">
              <a:lnSpc>
                <a:spcPct val="162500"/>
              </a:lnSpc>
              <a:spcBef>
                <a:spcPts val="0"/>
              </a:spcBef>
              <a:spcAft>
                <a:spcPts val="0"/>
              </a:spcAft>
              <a:buNone/>
            </a:pPr>
            <a:r>
              <a:rPr lang="en-IN" sz="2400">
                <a:solidFill>
                  <a:srgbClr val="000000"/>
                </a:solidFill>
              </a:rPr>
              <a:t>   A pc/laptop of i3 processor and RAM 8gb so that Tensorflow and Keras can             work on the device.</a:t>
            </a:r>
            <a:endParaRPr sz="2400">
              <a:solidFill>
                <a:srgbClr val="000000"/>
              </a:solidFill>
            </a:endParaRPr>
          </a:p>
          <a:p>
            <a:pPr indent="-381000" lvl="0" marL="457200" marR="0" rtl="0" algn="l">
              <a:lnSpc>
                <a:spcPct val="162500"/>
              </a:lnSpc>
              <a:spcBef>
                <a:spcPts val="0"/>
              </a:spcBef>
              <a:spcAft>
                <a:spcPts val="0"/>
              </a:spcAft>
              <a:buClr>
                <a:srgbClr val="000000"/>
              </a:buClr>
              <a:buSzPts val="2400"/>
              <a:buChar char="•"/>
            </a:pPr>
            <a:r>
              <a:rPr b="1" lang="en-IN" sz="2400">
                <a:solidFill>
                  <a:srgbClr val="000000"/>
                </a:solidFill>
              </a:rPr>
              <a:t>Recommended: </a:t>
            </a:r>
            <a:r>
              <a:rPr lang="en-IN" sz="2400">
                <a:solidFill>
                  <a:srgbClr val="000000"/>
                </a:solidFill>
              </a:rPr>
              <a:t> </a:t>
            </a:r>
            <a:endParaRPr sz="2400">
              <a:solidFill>
                <a:srgbClr val="000000"/>
              </a:solidFill>
            </a:endParaRPr>
          </a:p>
          <a:p>
            <a:pPr indent="0" lvl="0" marL="285750" marR="0" rtl="0" algn="l">
              <a:lnSpc>
                <a:spcPct val="162500"/>
              </a:lnSpc>
              <a:spcBef>
                <a:spcPts val="0"/>
              </a:spcBef>
              <a:spcAft>
                <a:spcPts val="0"/>
              </a:spcAft>
              <a:buNone/>
            </a:pPr>
            <a:r>
              <a:rPr lang="en-IN" sz="2400">
                <a:solidFill>
                  <a:srgbClr val="000000"/>
                </a:solidFill>
              </a:rPr>
              <a:t> A pc/laptop of i5 processor and RAM 12gb or more so that Tensorflow and  Keras can work properly on the device with the help of GPU.</a:t>
            </a:r>
            <a:endParaRPr/>
          </a:p>
          <a:p>
            <a:pPr indent="-171450" lvl="0" marL="285750" rtl="0" algn="l">
              <a:spcBef>
                <a:spcPts val="0"/>
              </a:spcBef>
              <a:spcAft>
                <a:spcPts val="0"/>
              </a:spcAft>
              <a:buSzPts val="1800"/>
              <a:buNone/>
            </a:pPr>
            <a:r>
              <a:t/>
            </a:r>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7"/>
          <p:cNvPicPr preferRelativeResize="0"/>
          <p:nvPr/>
        </p:nvPicPr>
        <p:blipFill>
          <a:blip r:embed="rId3">
            <a:alphaModFix/>
          </a:blip>
          <a:stretch>
            <a:fillRect/>
          </a:stretch>
        </p:blipFill>
        <p:spPr>
          <a:xfrm>
            <a:off x="1888600" y="3120925"/>
            <a:ext cx="8693051" cy="3536150"/>
          </a:xfrm>
          <a:prstGeom prst="rect">
            <a:avLst/>
          </a:prstGeom>
          <a:noFill/>
          <a:ln cap="flat" cmpd="sng" w="19050">
            <a:solidFill>
              <a:schemeClr val="dk1"/>
            </a:solidFill>
            <a:prstDash val="solid"/>
            <a:round/>
            <a:headEnd len="sm" w="sm" type="none"/>
            <a:tailEnd len="sm" w="sm" type="none"/>
          </a:ln>
        </p:spPr>
      </p:pic>
      <p:sp>
        <p:nvSpPr>
          <p:cNvPr id="223" name="Google Shape;223;p27"/>
          <p:cNvSpPr txBox="1"/>
          <p:nvPr/>
        </p:nvSpPr>
        <p:spPr>
          <a:xfrm>
            <a:off x="817050" y="321475"/>
            <a:ext cx="6174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IN" sz="1600">
                <a:solidFill>
                  <a:schemeClr val="dk1"/>
                </a:solidFill>
                <a:highlight>
                  <a:srgbClr val="FFFFFF"/>
                </a:highlight>
                <a:latin typeface="Georgia"/>
                <a:ea typeface="Georgia"/>
                <a:cs typeface="Georgia"/>
                <a:sym typeface="Georgia"/>
              </a:rPr>
              <a:t>  </a:t>
            </a:r>
            <a:endParaRPr sz="1600">
              <a:solidFill>
                <a:schemeClr val="dk1"/>
              </a:solidFill>
              <a:highlight>
                <a:srgbClr val="FFFFFF"/>
              </a:highlight>
              <a:latin typeface="Georgia"/>
              <a:ea typeface="Georgia"/>
              <a:cs typeface="Georgia"/>
              <a:sym typeface="Georgia"/>
            </a:endParaRPr>
          </a:p>
        </p:txBody>
      </p:sp>
      <p:sp>
        <p:nvSpPr>
          <p:cNvPr id="224" name="Google Shape;224;p27"/>
          <p:cNvSpPr txBox="1"/>
          <p:nvPr/>
        </p:nvSpPr>
        <p:spPr>
          <a:xfrm>
            <a:off x="709925" y="1359550"/>
            <a:ext cx="105012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2300"/>
              <a:t>Convolutional neural network is one of the main categories to do images recognition, images classifications. Objects detections, recognition faces etc., are some of the areas where CNNs are widely used.</a:t>
            </a:r>
            <a:endParaRPr sz="2300"/>
          </a:p>
        </p:txBody>
      </p:sp>
      <p:sp>
        <p:nvSpPr>
          <p:cNvPr id="225" name="Google Shape;225;p27"/>
          <p:cNvSpPr txBox="1"/>
          <p:nvPr/>
        </p:nvSpPr>
        <p:spPr>
          <a:xfrm>
            <a:off x="1888600" y="321475"/>
            <a:ext cx="74475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4300">
                <a:solidFill>
                  <a:schemeClr val="lt1"/>
                </a:solidFill>
              </a:rPr>
              <a:t>CNN</a:t>
            </a:r>
            <a:r>
              <a:rPr b="1" lang="en-IN" sz="3000">
                <a:solidFill>
                  <a:schemeClr val="lt1"/>
                </a:solidFill>
              </a:rPr>
              <a:t> </a:t>
            </a:r>
            <a:endParaRPr b="1" sz="30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